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336" r:id="rId3"/>
    <p:sldId id="358" r:id="rId4"/>
    <p:sldId id="382" r:id="rId5"/>
    <p:sldId id="342" r:id="rId6"/>
    <p:sldId id="352" r:id="rId7"/>
    <p:sldId id="359" r:id="rId8"/>
    <p:sldId id="354" r:id="rId9"/>
    <p:sldId id="357" r:id="rId10"/>
    <p:sldId id="356" r:id="rId11"/>
    <p:sldId id="355" r:id="rId12"/>
    <p:sldId id="346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83" r:id="rId22"/>
    <p:sldId id="372" r:id="rId23"/>
    <p:sldId id="373" r:id="rId24"/>
    <p:sldId id="375" r:id="rId25"/>
    <p:sldId id="376" r:id="rId26"/>
    <p:sldId id="377" r:id="rId27"/>
    <p:sldId id="378" r:id="rId28"/>
    <p:sldId id="379" r:id="rId29"/>
    <p:sldId id="381" r:id="rId30"/>
    <p:sldId id="380" r:id="rId31"/>
    <p:sldId id="374" r:id="rId32"/>
    <p:sldId id="345" r:id="rId33"/>
    <p:sldId id="344" r:id="rId34"/>
    <p:sldId id="348" r:id="rId35"/>
    <p:sldId id="339" r:id="rId36"/>
    <p:sldId id="340" r:id="rId37"/>
    <p:sldId id="341" r:id="rId38"/>
    <p:sldId id="343" r:id="rId39"/>
    <p:sldId id="316" r:id="rId4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47" autoAdjust="0"/>
    <p:restoredTop sz="94660"/>
  </p:normalViewPr>
  <p:slideViewPr>
    <p:cSldViewPr>
      <p:cViewPr varScale="1">
        <p:scale>
          <a:sx n="114" d="100"/>
          <a:sy n="114" d="100"/>
        </p:scale>
        <p:origin x="172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2D838-D025-455F-B40D-5D9047EEBD32}" type="datetimeFigureOut">
              <a:rPr lang="cs-CZ" smtClean="0"/>
              <a:pPr/>
              <a:t>27.03.2018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9428585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5" y="9428585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71FA8-CFE3-401C-B3FB-5A3A18929A9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115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339F0-DFC4-4DCB-83B4-D1A19F502B38}" type="datetimeFigureOut">
              <a:rPr lang="cs-CZ" smtClean="0"/>
              <a:pPr/>
              <a:t>27.03.2018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147750-4267-4B07-BDB5-0BB15FEDBA2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936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3564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3564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3564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3564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3564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3564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3564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3564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3564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3564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356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3564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3564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3564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3564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3564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3564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3564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3564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35644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3564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356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35644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35644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35644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3564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35644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35644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35644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38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35644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356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356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356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356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3564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3564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356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FC67-F0D2-4FE3-AB09-7B819AB132CF}" type="datetime1">
              <a:rPr lang="cs-CZ" smtClean="0"/>
              <a:pPr/>
              <a:t>27.03.2018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112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97D0-B375-4CC0-847F-5BA4FA84BECC}" type="datetime1">
              <a:rPr lang="cs-CZ" smtClean="0"/>
              <a:pPr/>
              <a:t>27.03.2018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957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6A48-D8DE-451B-8362-95355EAD2B6B}" type="datetime1">
              <a:rPr lang="cs-CZ" smtClean="0"/>
              <a:pPr/>
              <a:t>27.03.2018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381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DCB8-DC3E-4C65-BC83-93CA17CF21EF}" type="datetime1">
              <a:rPr lang="cs-CZ" smtClean="0"/>
              <a:pPr/>
              <a:t>27.03.2018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978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E902-FCC7-47D0-8DFE-4E1CB94A9E00}" type="datetime1">
              <a:rPr lang="cs-CZ" smtClean="0"/>
              <a:pPr/>
              <a:t>27.03.2018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006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EC04-DFDC-4B7B-9CDA-7E408D7B1C8F}" type="datetime1">
              <a:rPr lang="cs-CZ" smtClean="0"/>
              <a:pPr/>
              <a:t>27.03.2018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346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F538-286B-44D3-8DA4-6F3EE76D456B}" type="datetime1">
              <a:rPr lang="cs-CZ" smtClean="0"/>
              <a:pPr/>
              <a:t>27.03.2018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663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8EF13-2BBF-4B43-9CF6-06428961C1E1}" type="datetime1">
              <a:rPr lang="cs-CZ" smtClean="0"/>
              <a:pPr/>
              <a:t>27.03.2018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2697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0BC-4329-4B53-9541-9F07EA5353F2}" type="datetime1">
              <a:rPr lang="cs-CZ" smtClean="0"/>
              <a:pPr/>
              <a:t>27.03.2018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53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B299-FED3-4C36-A45F-3803332D2704}" type="datetime1">
              <a:rPr lang="cs-CZ" smtClean="0"/>
              <a:pPr/>
              <a:t>27.03.2018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10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0B63-2938-4554-84C3-D334957066C4}" type="datetime1">
              <a:rPr lang="cs-CZ" smtClean="0"/>
              <a:pPr/>
              <a:t>27.03.2018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0411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E16B2-B5D3-46CD-BD18-26CC48091380}" type="datetime1">
              <a:rPr lang="cs-CZ" smtClean="0"/>
              <a:pPr/>
              <a:t>27.03.2018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720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seu.mssf.cz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programmes/erasmus-plus/resources/distance-calculator_cs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www.msmt.cz/strukturalni-fondy-1/vyzvy-c-02-18-063-a-02-18-064-sablony-ii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.jpeg"/><Relationship Id="rId4" Type="http://schemas.openxmlformats.org/officeDocument/2006/relationships/image" Target="../media/image4.gi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seu.mssf.cz/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7.png"/><Relationship Id="rId4" Type="http://schemas.openxmlformats.org/officeDocument/2006/relationships/image" Target="../media/image4.gi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r.cz/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8.png"/><Relationship Id="rId4" Type="http://schemas.openxmlformats.org/officeDocument/2006/relationships/image" Target="../media/image4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mum.cz/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r.cz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berdat.uiv.cz/logi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39901" y="2852936"/>
            <a:ext cx="5544616" cy="792088"/>
          </a:xfrm>
        </p:spPr>
        <p:txBody>
          <a:bodyPr>
            <a:normAutofit fontScale="85000" lnSpcReduction="20000"/>
          </a:bodyPr>
          <a:lstStyle/>
          <a:p>
            <a:r>
              <a:rPr lang="cs-CZ" sz="6600" dirty="0">
                <a:solidFill>
                  <a:schemeClr val="tx1"/>
                </a:solidFill>
              </a:rPr>
              <a:t>ŠABLONY II.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708289" y="3861048"/>
            <a:ext cx="44656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cs typeface="Arial" panose="020B0604020202020204" pitchFamily="34" charset="0"/>
              </a:rPr>
              <a:t>Výzva č. 02_18_06</a:t>
            </a:r>
            <a:endParaRPr lang="cs-CZ" altLang="cs-CZ" sz="3200" b="1" dirty="0">
              <a:cs typeface="Arial" panose="020B0604020202020204" pitchFamily="34" charset="0"/>
            </a:endParaRPr>
          </a:p>
          <a:p>
            <a:pPr algn="ctr"/>
            <a:r>
              <a:rPr lang="cs-CZ" altLang="cs-CZ" sz="3200" b="1" dirty="0">
                <a:cs typeface="Arial" panose="020B0604020202020204" pitchFamily="34" charset="0"/>
              </a:rPr>
              <a:t>OP VVV </a:t>
            </a:r>
          </a:p>
          <a:p>
            <a:pPr algn="ctr"/>
            <a:endParaRPr lang="cs-CZ" sz="3200" b="1" dirty="0">
              <a:cs typeface="Arial" panose="020B0604020202020204" pitchFamily="34" charset="0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1</a:t>
            </a:fld>
            <a:endParaRPr lang="cs-CZ"/>
          </a:p>
        </p:txBody>
      </p:sp>
      <p:pic>
        <p:nvPicPr>
          <p:cNvPr id="9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">
            <a:extLst>
              <a:ext uri="{FF2B5EF4-FFF2-40B4-BE49-F238E27FC236}">
                <a16:creationId xmlns:a16="http://schemas.microsoft.com/office/drawing/2014/main" id="{DC8E29CA-3FDB-4AE3-9779-B02C4B7902C0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3942080" y="710728"/>
            <a:ext cx="1998072" cy="142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62064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/>
          </a:p>
          <a:p>
            <a:pPr marL="342900" indent="-342900"/>
            <a:endParaRPr lang="cs-CZ" sz="2400" u="sng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/>
            <a:r>
              <a:rPr lang="cs-CZ" sz="2700" b="1" dirty="0">
                <a:solidFill>
                  <a:schemeClr val="accent6">
                    <a:lumMod val="75000"/>
                  </a:schemeClr>
                </a:solidFill>
              </a:rPr>
              <a:t>Šablony II. – krátké představení</a:t>
            </a:r>
            <a:endParaRPr kumimoji="0" lang="cs-CZ" sz="27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27584" y="1844824"/>
            <a:ext cx="73448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/>
              <a:t> </a:t>
            </a:r>
            <a:r>
              <a:rPr lang="cs-CZ" sz="2400" b="1" dirty="0"/>
              <a:t>Není vyžadována udržitelnost</a:t>
            </a:r>
            <a:r>
              <a:rPr lang="cs-CZ" sz="2400" dirty="0"/>
              <a:t>. </a:t>
            </a:r>
          </a:p>
          <a:p>
            <a:pPr>
              <a:buFont typeface="Arial" pitchFamily="34" charset="0"/>
              <a:buChar char="•"/>
            </a:pPr>
            <a:endParaRPr lang="cs-CZ" sz="800" dirty="0"/>
          </a:p>
          <a:p>
            <a:pPr>
              <a:buFont typeface="Arial" pitchFamily="34" charset="0"/>
              <a:buChar char="•"/>
            </a:pPr>
            <a:r>
              <a:rPr lang="cs-CZ" sz="2400" dirty="0"/>
              <a:t> Povinná publicita pouze na </a:t>
            </a:r>
            <a:r>
              <a:rPr lang="cs-CZ" sz="2400" b="1" dirty="0"/>
              <a:t>webu a letáku A3 na škole</a:t>
            </a:r>
            <a:r>
              <a:rPr lang="cs-CZ" sz="2400" dirty="0"/>
              <a:t>.</a:t>
            </a:r>
          </a:p>
          <a:p>
            <a:pPr>
              <a:buFont typeface="Arial" pitchFamily="34" charset="0"/>
              <a:buChar char="•"/>
            </a:pPr>
            <a:endParaRPr lang="cs-CZ" sz="800" dirty="0"/>
          </a:p>
          <a:p>
            <a:pPr>
              <a:buFont typeface="Arial" pitchFamily="34" charset="0"/>
              <a:buChar char="•"/>
            </a:pPr>
            <a:r>
              <a:rPr lang="cs-CZ" sz="2400" dirty="0"/>
              <a:t> Nutné dodržet:  </a:t>
            </a:r>
            <a:r>
              <a:rPr lang="cs-CZ" sz="2400" b="1" dirty="0"/>
              <a:t>1 povinnou šablonu z dotazníku</a:t>
            </a:r>
          </a:p>
          <a:p>
            <a:pPr lvl="1">
              <a:buFont typeface="Arial" pitchFamily="34" charset="0"/>
              <a:buChar char="•"/>
            </a:pPr>
            <a:endParaRPr lang="cs-CZ" sz="800" dirty="0"/>
          </a:p>
          <a:p>
            <a:pPr marL="0" lvl="1">
              <a:buFont typeface="Arial" pitchFamily="34" charset="0"/>
              <a:buChar char="•"/>
            </a:pPr>
            <a:r>
              <a:rPr lang="cs-CZ" sz="2400" dirty="0"/>
              <a:t> Finance: </a:t>
            </a:r>
          </a:p>
          <a:p>
            <a:pPr marL="0" lvl="1">
              <a:buFont typeface="Arial" pitchFamily="34" charset="0"/>
              <a:buChar char="•"/>
            </a:pPr>
            <a:endParaRPr lang="cs-CZ" sz="800" dirty="0"/>
          </a:p>
          <a:p>
            <a:pPr marL="0" lvl="1"/>
            <a:r>
              <a:rPr lang="cs-CZ" sz="2400" dirty="0"/>
              <a:t>na mzdy – DPP, DPČ, pracovní poměr, drobné vybavení - pomůcky, spotřební materiál, literaturu, kurzy, školení,  dopravu,  besedy, </a:t>
            </a:r>
            <a:r>
              <a:rPr lang="cs-CZ" sz="2400" dirty="0" err="1"/>
              <a:t>odb</a:t>
            </a:r>
            <a:r>
              <a:rPr lang="cs-CZ" sz="2400" dirty="0"/>
              <a:t>. konzultace, odměny za administraci projektu a účetnictví, PC pro administrátora</a:t>
            </a:r>
          </a:p>
        </p:txBody>
      </p:sp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">
            <a:extLst>
              <a:ext uri="{FF2B5EF4-FFF2-40B4-BE49-F238E27FC236}">
                <a16:creationId xmlns:a16="http://schemas.microsoft.com/office/drawing/2014/main" id="{15228FA0-D1FF-4A7E-B938-F51A457DA5E8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3942080" y="251408"/>
            <a:ext cx="125984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0707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/>
          </a:p>
          <a:p>
            <a:pPr marL="342900" indent="-342900"/>
            <a:endParaRPr lang="cs-CZ" sz="2400" u="sng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/>
            <a:r>
              <a:rPr lang="cs-CZ" sz="2700" b="1" dirty="0">
                <a:solidFill>
                  <a:schemeClr val="accent6">
                    <a:lumMod val="75000"/>
                  </a:schemeClr>
                </a:solidFill>
              </a:rPr>
              <a:t>Šablony II. – krátké představení</a:t>
            </a:r>
            <a:endParaRPr kumimoji="0" lang="cs-CZ" sz="27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27584" y="1844824"/>
            <a:ext cx="73448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/>
              <a:t> </a:t>
            </a:r>
            <a:r>
              <a:rPr lang="cs-CZ" sz="2400" b="1" dirty="0"/>
              <a:t>Jednotková cena šablony:</a:t>
            </a:r>
          </a:p>
          <a:p>
            <a:pPr lvl="1"/>
            <a:r>
              <a:rPr lang="cs-CZ" sz="2400" dirty="0"/>
              <a:t>– stanovena na základě průzkumů cen</a:t>
            </a:r>
          </a:p>
          <a:p>
            <a:pPr lvl="1"/>
            <a:r>
              <a:rPr lang="cs-CZ" sz="2400" dirty="0"/>
              <a:t>– </a:t>
            </a:r>
            <a:r>
              <a:rPr lang="cs-CZ" sz="2400" b="1" dirty="0"/>
              <a:t>závazná, nelze ji měnit</a:t>
            </a:r>
          </a:p>
          <a:p>
            <a:endParaRPr lang="cs-CZ" sz="800" dirty="0"/>
          </a:p>
          <a:p>
            <a:pPr>
              <a:buFont typeface="Arial" pitchFamily="34" charset="0"/>
              <a:buChar char="•"/>
            </a:pPr>
            <a:r>
              <a:rPr lang="cs-CZ" sz="2400" dirty="0"/>
              <a:t> Není sestavován a dokládán rozpočet. Vypočtou se 	celkové náklady projektu v Kalkulačce indikátorů.</a:t>
            </a:r>
          </a:p>
          <a:p>
            <a:pPr>
              <a:buFont typeface="Arial" pitchFamily="34" charset="0"/>
              <a:buChar char="•"/>
            </a:pPr>
            <a:endParaRPr lang="cs-CZ" sz="800" dirty="0"/>
          </a:p>
          <a:p>
            <a:pPr>
              <a:buFont typeface="Arial" pitchFamily="34" charset="0"/>
              <a:buChar char="•"/>
            </a:pPr>
            <a:r>
              <a:rPr lang="cs-CZ" sz="2400" b="1" dirty="0"/>
              <a:t> Není vyžadován samostatný projektový účet.</a:t>
            </a:r>
          </a:p>
          <a:p>
            <a:pPr>
              <a:buFont typeface="Arial" pitchFamily="34" charset="0"/>
              <a:buChar char="•"/>
            </a:pPr>
            <a:endParaRPr lang="cs-CZ" sz="800" dirty="0"/>
          </a:p>
          <a:p>
            <a:pPr>
              <a:buFont typeface="Arial" pitchFamily="34" charset="0"/>
              <a:buChar char="•"/>
            </a:pPr>
            <a:r>
              <a:rPr lang="cs-CZ" sz="2400" dirty="0"/>
              <a:t> Obdržené finanční prostředky se mohou používat napříč 	šablonami.</a:t>
            </a:r>
          </a:p>
        </p:txBody>
      </p:sp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">
            <a:extLst>
              <a:ext uri="{FF2B5EF4-FFF2-40B4-BE49-F238E27FC236}">
                <a16:creationId xmlns:a16="http://schemas.microsoft.com/office/drawing/2014/main" id="{96300442-95E0-4B3C-96F4-7B6FA4110076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3942080" y="251408"/>
            <a:ext cx="125984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0707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/>
          </a:p>
          <a:p>
            <a:pPr marL="342900" indent="-342900"/>
            <a:endParaRPr lang="cs-CZ" sz="2400" u="sng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/>
            <a:r>
              <a:rPr lang="cs-CZ" sz="2700" b="1" dirty="0">
                <a:solidFill>
                  <a:schemeClr val="accent6">
                    <a:lumMod val="75000"/>
                  </a:schemeClr>
                </a:solidFill>
              </a:rPr>
              <a:t>Šablony II. – přehled šablon MŠ</a:t>
            </a:r>
            <a:endParaRPr kumimoji="0" lang="cs-CZ" sz="27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9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Tabulka 13"/>
          <p:cNvGraphicFramePr>
            <a:graphicFrameLocks noGrp="1"/>
          </p:cNvGraphicFramePr>
          <p:nvPr/>
        </p:nvGraphicFramePr>
        <p:xfrm>
          <a:off x="755576" y="1556792"/>
          <a:ext cx="7416824" cy="4608513"/>
        </p:xfrm>
        <a:graphic>
          <a:graphicData uri="http://schemas.openxmlformats.org/drawingml/2006/table">
            <a:tbl>
              <a:tblPr/>
              <a:tblGrid>
                <a:gridCol w="896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3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67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376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MŠ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Peníze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76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2.I/1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Školní asistent – personální podpora MŠ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3 617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76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2.I/2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Školní speciální pedagog – personální podpora MŠ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5 871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76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2.I/3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Školní psycholog – personální podpora MŠ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29 355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76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2.I/4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Sociální pedagog – personální podpora MŠ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4 849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76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2.I/5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Chůva – personální podpora MŠ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3 402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850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2.I/6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Vzdělávání pedagogických pracovníků MŠ – DVPP v rozsahu 8 hodin - všechny varianty, kromě e) Inkluze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3 480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696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2.I/6 e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Vzdělávání pedagogických pracovníků MŠ – DVPP v rozsahu 8 hodin - varianta e) Inkluze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3 480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0043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2.I/7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Profesní rozvoj předškolních pedagogů prostřednictvím supervize/ mentoringu/ </a:t>
                      </a:r>
                      <a:r>
                        <a:rPr lang="cs-CZ" sz="15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koučinku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31 191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1" name="Picture">
            <a:extLst>
              <a:ext uri="{FF2B5EF4-FFF2-40B4-BE49-F238E27FC236}">
                <a16:creationId xmlns:a16="http://schemas.microsoft.com/office/drawing/2014/main" id="{DAA23278-9C16-4754-BA72-D62083FBACE9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3942080" y="251408"/>
            <a:ext cx="125984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0707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/>
          </a:p>
          <a:p>
            <a:pPr marL="342900" indent="-342900"/>
            <a:endParaRPr lang="cs-CZ" sz="2400" u="sng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367520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/>
            <a:r>
              <a:rPr lang="cs-CZ" sz="2700" b="1" dirty="0">
                <a:solidFill>
                  <a:schemeClr val="accent6">
                    <a:lumMod val="75000"/>
                  </a:schemeClr>
                </a:solidFill>
              </a:rPr>
              <a:t>Šablony II. – přehled šablon MŠ</a:t>
            </a:r>
            <a:endParaRPr kumimoji="0" lang="cs-CZ" sz="27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9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755576" y="2204865"/>
          <a:ext cx="7704856" cy="3240359"/>
        </p:xfrm>
        <a:graphic>
          <a:graphicData uri="http://schemas.openxmlformats.org/drawingml/2006/table">
            <a:tbl>
              <a:tblPr/>
              <a:tblGrid>
                <a:gridCol w="931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1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1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3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2.I/8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Sdílení zkušeností pedagogů z různých škol/ školských zařízení prostřednictvím vzájemných návštěv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9 010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92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2.I/9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Nové metody ve vzdělávání předškolních dětí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5 637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92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2.I/10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Zapojení odborníka z praxe do vzdělávání v MŠ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11 030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92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2.I/11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Využití ICT ve vzdělávání a) 64 hodin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128 000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92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2.I/12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Projektový den ve škole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4 412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92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2.I/13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Projektový den mimo školu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6 477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16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2.I/14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Odborně zaměřená tematická setkávání a spolupráce s rodiči dětí v MŠ</a:t>
                      </a:r>
                    </a:p>
                  </a:txBody>
                  <a:tcPr marL="7002" marR="7002" marT="7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23 232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692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2.I/15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Komunitně osvětová setkávání</a:t>
                      </a:r>
                    </a:p>
                  </a:txBody>
                  <a:tcPr marL="7002" marR="7002" marT="7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3 872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2" name="Picture">
            <a:extLst>
              <a:ext uri="{FF2B5EF4-FFF2-40B4-BE49-F238E27FC236}">
                <a16:creationId xmlns:a16="http://schemas.microsoft.com/office/drawing/2014/main" id="{9ED24207-B985-4FFE-8972-4A8C708466A7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3942080" y="251408"/>
            <a:ext cx="125984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0707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/>
          </a:p>
          <a:p>
            <a:pPr marL="342900" indent="-342900"/>
            <a:endParaRPr lang="cs-CZ" sz="2400" u="sng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/>
            <a:r>
              <a:rPr lang="cs-CZ" sz="2700" b="1" dirty="0">
                <a:solidFill>
                  <a:schemeClr val="accent6">
                    <a:lumMod val="75000"/>
                  </a:schemeClr>
                </a:solidFill>
              </a:rPr>
              <a:t>Šablony II. – přehled šablon ZŠ</a:t>
            </a:r>
            <a:endParaRPr kumimoji="0" lang="cs-CZ" sz="27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9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827584" y="1556792"/>
          <a:ext cx="7488832" cy="4392490"/>
        </p:xfrm>
        <a:graphic>
          <a:graphicData uri="http://schemas.openxmlformats.org/drawingml/2006/table">
            <a:tbl>
              <a:tblPr/>
              <a:tblGrid>
                <a:gridCol w="905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5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7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173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ZŠ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Peníze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73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2.II/1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Školní asistent – personální podpora ZŠ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3 617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73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2.II/2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Školní speciální pedagog – personální podpora ZŠ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5 871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73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2.II/3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Školní psycholog – personální podpora ZŠ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29 355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73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2.II/4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Sociální pedagog – personální podpora ZŠ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4 849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73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2.II/5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Školní kariérový poradce – personální podpora ZŠ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5 233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514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2.II/6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Vzdělávání pedagogických pracovníků ZŠ – DVPP v rozsahu 8 hodin - všechny varianty, kromě e) Inkluze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3 480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346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2.II/6 e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Vzdělávání pedagogických pracovníků ZŠ – DVPP v rozsahu 8 hodin - varianta e) Inkluze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3 480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346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2.II/7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Vzdělávání pedagogického sboru ZŠ zaměřené na inkluzi – vzdělávací akce DVPP v rozsahu 8 hodin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1 360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2" name="Picture">
            <a:extLst>
              <a:ext uri="{FF2B5EF4-FFF2-40B4-BE49-F238E27FC236}">
                <a16:creationId xmlns:a16="http://schemas.microsoft.com/office/drawing/2014/main" id="{DFE3AE6F-9B2E-4EB4-9B7E-F3A0DF7838BB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3942080" y="251408"/>
            <a:ext cx="125984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0707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/>
          </a:p>
          <a:p>
            <a:pPr marL="342900" indent="-342900"/>
            <a:endParaRPr lang="cs-CZ" sz="2400" u="sng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16194" y="1268760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/>
            <a:r>
              <a:rPr lang="cs-CZ" sz="2700" b="1" dirty="0">
                <a:solidFill>
                  <a:schemeClr val="accent6">
                    <a:lumMod val="75000"/>
                  </a:schemeClr>
                </a:solidFill>
              </a:rPr>
              <a:t>Šablony II. – přehled šablon ZŠ</a:t>
            </a:r>
            <a:endParaRPr kumimoji="0" lang="cs-CZ" sz="27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9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487023"/>
              </p:ext>
            </p:extLst>
          </p:nvPr>
        </p:nvGraphicFramePr>
        <p:xfrm>
          <a:off x="827584" y="1988843"/>
          <a:ext cx="7704856" cy="3600397"/>
        </p:xfrm>
        <a:graphic>
          <a:graphicData uri="http://schemas.openxmlformats.org/drawingml/2006/table">
            <a:tbl>
              <a:tblPr/>
              <a:tblGrid>
                <a:gridCol w="931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1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1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901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2.II/8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Vzájemná spolupráce pedagogů ZŠ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16 912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828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2.II/9 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Sdílení zkušeností pedagogů z různých škol/školských zařízení prostřednictvím vzájemných návštěv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9 010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01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2.II/10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Tandemová výuka v ZŠ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8 150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01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2.II/11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CLIL ve výuce v ZŠ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28 185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01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2.II/12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Nové metody ve výuce v ZŠ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5 637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802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2.II/13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Profesní rozvoj pedagogů ZŠ prostřednictvím supervize/mentoringu/koučinku 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31 191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01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2.II/14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Zapojení odborníka z praxe do výuky v ZŠ  (10 lekcí)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11 030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01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2.II/15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Zapojení ICT technika do výuky v ZŠ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27 575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2" name="Picture">
            <a:extLst>
              <a:ext uri="{FF2B5EF4-FFF2-40B4-BE49-F238E27FC236}">
                <a16:creationId xmlns:a16="http://schemas.microsoft.com/office/drawing/2014/main" id="{454AC011-7CD9-4AEA-A1EB-0991E12F6318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3942080" y="251408"/>
            <a:ext cx="125984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0707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/>
          </a:p>
          <a:p>
            <a:pPr marL="342900" indent="-342900"/>
            <a:endParaRPr lang="cs-CZ" sz="2400" u="sng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95637" y="1238905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/>
            <a:r>
              <a:rPr lang="cs-CZ" sz="2700" b="1" dirty="0">
                <a:solidFill>
                  <a:schemeClr val="accent6">
                    <a:lumMod val="75000"/>
                  </a:schemeClr>
                </a:solidFill>
              </a:rPr>
              <a:t>Šablony II. – přehled šablon ZŠ</a:t>
            </a:r>
            <a:endParaRPr kumimoji="0" lang="cs-CZ" sz="27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9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716676"/>
              </p:ext>
            </p:extLst>
          </p:nvPr>
        </p:nvGraphicFramePr>
        <p:xfrm>
          <a:off x="899592" y="1916833"/>
          <a:ext cx="7200799" cy="3024338"/>
        </p:xfrm>
        <a:graphic>
          <a:graphicData uri="http://schemas.openxmlformats.org/drawingml/2006/table">
            <a:tbl>
              <a:tblPr/>
              <a:tblGrid>
                <a:gridCol w="870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6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33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603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2.II/16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Využití ICT ve vzdělávání a) 64 hodin</a:t>
                      </a:r>
                    </a:p>
                  </a:txBody>
                  <a:tcPr marL="7002" marR="7002" marT="7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128 000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03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2.II/17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Klub pro žáky ZŠ  - různé zaměření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17 833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247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2.II/18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Doučování žáků ZŠ ohrožených školním neúspěchem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8 917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03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2.II/19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Projektový den ve škole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4 412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03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2.II/20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Projektový den mimo školu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6 477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67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2.II/21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Odborně zaměřená tematická setkávání a spolupráce s rodiči žáků ZŠ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23 232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03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2.II/22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Komunitně osvětová setkávání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3 872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2" name="Picture">
            <a:extLst>
              <a:ext uri="{FF2B5EF4-FFF2-40B4-BE49-F238E27FC236}">
                <a16:creationId xmlns:a16="http://schemas.microsoft.com/office/drawing/2014/main" id="{C98D08B2-3134-4355-A7B7-FDA081C16FB3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3942080" y="425337"/>
            <a:ext cx="125984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0707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/>
          </a:p>
          <a:p>
            <a:pPr marL="342900" indent="-342900"/>
            <a:endParaRPr lang="cs-CZ" sz="2400" u="sng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/>
            <a:r>
              <a:rPr lang="cs-CZ" sz="2700" b="1" dirty="0">
                <a:solidFill>
                  <a:schemeClr val="accent6">
                    <a:lumMod val="75000"/>
                  </a:schemeClr>
                </a:solidFill>
              </a:rPr>
              <a:t>Šablony II. – přehled šablon ŠD</a:t>
            </a:r>
            <a:endParaRPr kumimoji="0" lang="cs-CZ" sz="27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9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173886"/>
              </p:ext>
            </p:extLst>
          </p:nvPr>
        </p:nvGraphicFramePr>
        <p:xfrm>
          <a:off x="827584" y="1628800"/>
          <a:ext cx="7632848" cy="4296476"/>
        </p:xfrm>
        <a:graphic>
          <a:graphicData uri="http://schemas.openxmlformats.org/drawingml/2006/table">
            <a:tbl>
              <a:tblPr/>
              <a:tblGrid>
                <a:gridCol w="923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9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0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204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ŠD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Peníze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0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2.V/1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Školní asistent – personální podpora ŠD/ŠK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3 617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0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2.V/2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Speciální pedagog – personální podpora ŠD/ŠK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5 871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0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2.V/3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Sociální pedagog – personální podpora ŠD/ŠK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4 849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207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2.V/4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Vzdělávání pedagogických pracovníků ŠD/ŠK – DVPP v rozsahu 8 hodin - všechny varianty, kromě e) Inkluze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3 480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07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2.V/4 e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Vzdělávání pedagogických pracovníků ŠD/ŠK - DVPP v rozsahu 8 hodin - varianta e) Inkluze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3 480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0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2.V/5 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Vzájemná spolupráce pedagogů ŠD/ŠK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8 456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408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2.V/6 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Sdílení zkušeností pedagogů z různých škol/školských zařízení prostřednictvím vzájemných návštěv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9 010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20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2.V/7 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Tandemové vzdělávání v ŠD/ŠK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8 150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2" name="Picture">
            <a:extLst>
              <a:ext uri="{FF2B5EF4-FFF2-40B4-BE49-F238E27FC236}">
                <a16:creationId xmlns:a16="http://schemas.microsoft.com/office/drawing/2014/main" id="{F38EA292-C152-4BCA-B517-9C189007B08C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3942080" y="251408"/>
            <a:ext cx="125984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0707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/>
          </a:p>
          <a:p>
            <a:pPr marL="342900" indent="-342900"/>
            <a:endParaRPr lang="cs-CZ" sz="2400" u="sng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403648" y="1289039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cs-CZ" sz="2700" b="1" dirty="0">
                <a:solidFill>
                  <a:schemeClr val="accent6">
                    <a:lumMod val="75000"/>
                  </a:schemeClr>
                </a:solidFill>
              </a:rPr>
              <a:t>Šablony II. – přehled šablon ŠD</a:t>
            </a:r>
            <a:endParaRPr kumimoji="0" lang="cs-CZ" sz="27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9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971600" y="2060848"/>
          <a:ext cx="7200801" cy="2448270"/>
        </p:xfrm>
        <a:graphic>
          <a:graphicData uri="http://schemas.openxmlformats.org/drawingml/2006/table">
            <a:tbl>
              <a:tblPr/>
              <a:tblGrid>
                <a:gridCol w="870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6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33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2.V/8 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Zapojení odborníka z praxe do vzdělávání v ŠD/ŠK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11 030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2.V/9 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Nové metody ve vzdělávání v ŠD/ŠK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5 637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2.V/10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Využití ICT ve vzdělávání a) 64 hodin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128 000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2.V/11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Klub pro účastníky ŠD/ŠK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17 833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2.V/12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Projektový den v ŠD/ŠK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4 412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2.V/13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Projektový den mimo ŠD/ŠK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6 477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2" name="Picture">
            <a:extLst>
              <a:ext uri="{FF2B5EF4-FFF2-40B4-BE49-F238E27FC236}">
                <a16:creationId xmlns:a16="http://schemas.microsoft.com/office/drawing/2014/main" id="{7F0E5ED1-49E7-46A9-A373-F9F5847DCF45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 bwMode="auto">
          <a:xfrm>
            <a:off x="3942080" y="251408"/>
            <a:ext cx="125984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07071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/>
          </a:p>
          <a:p>
            <a:pPr marL="342900" indent="-342900"/>
            <a:endParaRPr lang="cs-CZ" sz="2400" u="sng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/>
            <a:r>
              <a:rPr lang="cs-CZ" sz="2700" b="1" dirty="0">
                <a:solidFill>
                  <a:schemeClr val="accent6">
                    <a:lumMod val="75000"/>
                  </a:schemeClr>
                </a:solidFill>
              </a:rPr>
              <a:t>Šablony II. – přehled šablon ŠK</a:t>
            </a:r>
            <a:endParaRPr kumimoji="0" lang="cs-CZ" sz="27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9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899592" y="1772816"/>
          <a:ext cx="7488832" cy="4032448"/>
        </p:xfrm>
        <a:graphic>
          <a:graphicData uri="http://schemas.openxmlformats.org/drawingml/2006/table">
            <a:tbl>
              <a:tblPr/>
              <a:tblGrid>
                <a:gridCol w="905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5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7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96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ŠK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B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Peníze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B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96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Školní asistent – personální podpora ŠD/ŠK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3 617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96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Speciální pedagog – personální podpora ŠD/ŠK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5 871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96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Sociální pedagog – personální podpora ŠD/ŠK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4 849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34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Vzdělávání pedagogických pracovníků ŠD/ŠK – DVPP v rozsahu 8 hodin - všechny varianty, kromě e) Inkluze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3 480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192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2.V/4 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Vzdělávání pedagogických pracovníků ŠD/ŠK - DVPP v rozsahu 8 hodin - varianta e) Inkluze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3 480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96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2.V/5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Vzájemná spolupráce pedagogů ŠD/ŠK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8 456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223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2.V/6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Sdílení zkušeností pedagogů z různých škol/školských zařízení prostřednictvím vzájemných návštěv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9 010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2" name="Picture">
            <a:extLst>
              <a:ext uri="{FF2B5EF4-FFF2-40B4-BE49-F238E27FC236}">
                <a16:creationId xmlns:a16="http://schemas.microsoft.com/office/drawing/2014/main" id="{1CCB2AAF-1AAA-4464-B785-2BDE6D5C2CB7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 bwMode="auto">
          <a:xfrm>
            <a:off x="3942080" y="251408"/>
            <a:ext cx="125984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0707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/>
          </a:p>
          <a:p>
            <a:pPr marL="342900" indent="-342900"/>
            <a:endParaRPr lang="cs-CZ" sz="2400" u="sng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/>
            <a:r>
              <a:rPr lang="cs-CZ" sz="2700" b="1" dirty="0">
                <a:solidFill>
                  <a:schemeClr val="accent6">
                    <a:lumMod val="75000"/>
                  </a:schemeClr>
                </a:solidFill>
              </a:rPr>
              <a:t>Šablony II. – krátké představení</a:t>
            </a:r>
            <a:endParaRPr kumimoji="0" lang="cs-CZ" sz="27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27584" y="1628800"/>
            <a:ext cx="77048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  <a:tabLst>
                <a:tab pos="2424113" algn="l"/>
              </a:tabLst>
            </a:pPr>
            <a:r>
              <a:rPr lang="cs-CZ" sz="2400" b="1" dirty="0"/>
              <a:t>Otevření výzvy:</a:t>
            </a:r>
            <a:r>
              <a:rPr lang="cs-CZ" sz="2400" dirty="0"/>
              <a:t> 	02/2018 – 6/2019</a:t>
            </a:r>
          </a:p>
          <a:p>
            <a:pPr marL="800100" lvl="1" indent="-342900">
              <a:buFont typeface="Arial" pitchFamily="34" charset="0"/>
              <a:buChar char="•"/>
              <a:tabLst>
                <a:tab pos="2424113" algn="l"/>
                <a:tab pos="5111750" algn="l"/>
              </a:tabLst>
            </a:pPr>
            <a:r>
              <a:rPr lang="cs-CZ" sz="2400" dirty="0"/>
              <a:t>vyplnění + vyhodnocení dotazníků 	– od 3/2018</a:t>
            </a:r>
          </a:p>
          <a:p>
            <a:pPr marL="800100" lvl="1" indent="-342900">
              <a:buFont typeface="Arial" pitchFamily="34" charset="0"/>
              <a:buChar char="•"/>
              <a:tabLst>
                <a:tab pos="2424113" algn="l"/>
                <a:tab pos="5111750" algn="l"/>
              </a:tabLst>
            </a:pPr>
            <a:r>
              <a:rPr lang="cs-CZ" sz="2400" dirty="0"/>
              <a:t>první možnost podání žádosti	– od 3/2018</a:t>
            </a:r>
          </a:p>
          <a:p>
            <a:pPr marL="1257300" lvl="2" indent="-342900">
              <a:tabLst>
                <a:tab pos="2424113" algn="l"/>
                <a:tab pos="5111750" algn="l"/>
              </a:tabLst>
            </a:pPr>
            <a:endParaRPr lang="cs-CZ" sz="2400" b="1" dirty="0"/>
          </a:p>
          <a:p>
            <a:pPr marL="342900" indent="-342900">
              <a:buFont typeface="Arial" pitchFamily="34" charset="0"/>
              <a:buChar char="•"/>
              <a:tabLst>
                <a:tab pos="2424113" algn="l"/>
              </a:tabLst>
            </a:pPr>
            <a:r>
              <a:rPr lang="cs-CZ" sz="2400" b="1" dirty="0"/>
              <a:t>Zahájení realizace nejdříve:</a:t>
            </a:r>
            <a:r>
              <a:rPr lang="cs-CZ" sz="2400" dirty="0"/>
              <a:t> 1. 8. 2018</a:t>
            </a:r>
          </a:p>
          <a:p>
            <a:pPr marL="800100" lvl="1" indent="-342900">
              <a:buFont typeface="Arial" pitchFamily="34" charset="0"/>
              <a:buChar char="•"/>
              <a:tabLst>
                <a:tab pos="2424113" algn="l"/>
              </a:tabLst>
            </a:pPr>
            <a:r>
              <a:rPr lang="cs-CZ" sz="2400" dirty="0"/>
              <a:t>vždy každý 1. den v měsíci</a:t>
            </a:r>
            <a:endParaRPr lang="cs-CZ" sz="2400" b="1" dirty="0"/>
          </a:p>
          <a:p>
            <a:pPr marL="342900" indent="-342900">
              <a:buFont typeface="Arial" pitchFamily="34" charset="0"/>
              <a:buChar char="•"/>
              <a:tabLst>
                <a:tab pos="2424113" algn="l"/>
              </a:tabLst>
            </a:pPr>
            <a:r>
              <a:rPr lang="cs-CZ" sz="2400" b="1" dirty="0"/>
              <a:t>Délka projektu:</a:t>
            </a:r>
            <a:r>
              <a:rPr lang="cs-CZ" sz="2400" dirty="0"/>
              <a:t> max. 24 měsíců</a:t>
            </a:r>
          </a:p>
          <a:p>
            <a:pPr marL="342900" indent="-342900">
              <a:buFont typeface="Arial" pitchFamily="34" charset="0"/>
              <a:buChar char="•"/>
              <a:tabLst>
                <a:tab pos="2424113" algn="l"/>
              </a:tabLst>
            </a:pPr>
            <a:r>
              <a:rPr lang="cs-CZ" sz="2400" b="1" dirty="0"/>
              <a:t>Způsob podání žádosti: </a:t>
            </a:r>
            <a:r>
              <a:rPr lang="cs-CZ" sz="2400" dirty="0"/>
              <a:t>	elektronicky přes MS 2014+</a:t>
            </a:r>
          </a:p>
          <a:p>
            <a:pPr marL="3086100" lvl="6" indent="-342900">
              <a:tabLst>
                <a:tab pos="2424113" algn="l"/>
              </a:tabLst>
            </a:pPr>
            <a:r>
              <a:rPr lang="cs-CZ" sz="2400" dirty="0"/>
              <a:t>		</a:t>
            </a:r>
            <a:r>
              <a:rPr lang="cs-CZ" sz="2400" dirty="0">
                <a:hlinkClick r:id="rId4"/>
              </a:rPr>
              <a:t>https://mseu.mssf.cz/</a:t>
            </a:r>
            <a:endParaRPr lang="cs-CZ" sz="2400" dirty="0"/>
          </a:p>
          <a:p>
            <a:pPr marL="342900" indent="-342900">
              <a:tabLst>
                <a:tab pos="2424113" algn="l"/>
              </a:tabLst>
            </a:pPr>
            <a:r>
              <a:rPr lang="cs-CZ" sz="2400" dirty="0">
                <a:ea typeface="Calibri" panose="020F0502020204030204" pitchFamily="34" charset="0"/>
              </a:rPr>
              <a:t>				nutný elektronický podpis</a:t>
            </a:r>
          </a:p>
        </p:txBody>
      </p:sp>
      <p:pic>
        <p:nvPicPr>
          <p:cNvPr id="12" name="Picture">
            <a:extLst>
              <a:ext uri="{FF2B5EF4-FFF2-40B4-BE49-F238E27FC236}">
                <a16:creationId xmlns:a16="http://schemas.microsoft.com/office/drawing/2014/main" id="{D652CF1A-669C-43ED-8827-B89650E047F0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 bwMode="auto">
          <a:xfrm>
            <a:off x="4050092" y="278365"/>
            <a:ext cx="125984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07071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/>
          </a:p>
          <a:p>
            <a:pPr marL="342900" indent="-342900"/>
            <a:endParaRPr lang="cs-CZ" sz="2400" u="sng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/>
            <a:r>
              <a:rPr lang="cs-CZ" sz="2700" b="1" dirty="0">
                <a:solidFill>
                  <a:schemeClr val="accent6">
                    <a:lumMod val="75000"/>
                  </a:schemeClr>
                </a:solidFill>
              </a:rPr>
              <a:t>Šablony II. – přehled šablon ŠK</a:t>
            </a:r>
            <a:endParaRPr kumimoji="0" lang="cs-CZ" sz="27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9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899592" y="1700808"/>
          <a:ext cx="7488832" cy="2952327"/>
        </p:xfrm>
        <a:graphic>
          <a:graphicData uri="http://schemas.openxmlformats.org/drawingml/2006/table">
            <a:tbl>
              <a:tblPr/>
              <a:tblGrid>
                <a:gridCol w="905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5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7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176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2.V/7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Tandemové vzdělávání v ŠD/ŠK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8 150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76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2.V/8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Zapojení odborníka z praxe do vzdělávání v ŠD/ŠK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11 030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76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2.V/9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Nové metody ve vzdělávání v ŠD/ŠK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5 637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76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Využití ICT ve vzdělávání a) 64 hodin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128 000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76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Klub pro účastníky ŠD/ŠK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17 833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176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Projektový den v ŠD/ŠK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4 412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176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Projektový den mimo ŠD/ŠK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6 477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2" name="Picture">
            <a:extLst>
              <a:ext uri="{FF2B5EF4-FFF2-40B4-BE49-F238E27FC236}">
                <a16:creationId xmlns:a16="http://schemas.microsoft.com/office/drawing/2014/main" id="{4525B0B8-013D-47C9-9986-1DC2ECD0A083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3942080" y="251408"/>
            <a:ext cx="125984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07071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1616E7E-6B3B-4F29-930E-C972BDE05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73A48F9-9CF3-4F99-87EE-BEC8FF161227}"/>
              </a:ext>
            </a:extLst>
          </p:cNvPr>
          <p:cNvSpPr txBox="1">
            <a:spLocks/>
          </p:cNvSpPr>
          <p:nvPr/>
        </p:nvSpPr>
        <p:spPr>
          <a:xfrm>
            <a:off x="655425" y="1723781"/>
            <a:ext cx="7886700" cy="483704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600" dirty="0"/>
              <a:t>Obecně</a:t>
            </a:r>
            <a:r>
              <a:rPr lang="cs-CZ" sz="2300" dirty="0"/>
              <a:t>: </a:t>
            </a:r>
            <a:r>
              <a:rPr lang="cs-CZ" sz="2500" b="1" dirty="0"/>
              <a:t>kvalifikační požadavky musí být splněny nejpozději v den nástupu </a:t>
            </a:r>
          </a:p>
          <a:p>
            <a:r>
              <a:rPr lang="cs-CZ" sz="2600" b="1" dirty="0"/>
              <a:t>Výjimka – školní asistent: </a:t>
            </a:r>
          </a:p>
          <a:p>
            <a:r>
              <a:rPr lang="cs-CZ" sz="2600" b="1" dirty="0"/>
              <a:t>Možnost využít §22 odst</a:t>
            </a:r>
            <a:r>
              <a:rPr lang="cs-CZ" sz="2600" dirty="0"/>
              <a:t>.</a:t>
            </a:r>
            <a:r>
              <a:rPr lang="cs-CZ" sz="2600" b="1" dirty="0"/>
              <a:t> 7 </a:t>
            </a:r>
            <a:r>
              <a:rPr lang="cs-CZ" sz="2600" dirty="0"/>
              <a:t>zákona o </a:t>
            </a:r>
            <a:r>
              <a:rPr lang="cs-CZ" sz="2600" dirty="0" err="1"/>
              <a:t>pdg</a:t>
            </a:r>
            <a:r>
              <a:rPr lang="cs-CZ" sz="2600" dirty="0"/>
              <a:t>. pracovnících a jeho výklad ČŠI</a:t>
            </a:r>
          </a:p>
          <a:p>
            <a:pPr>
              <a:buFontTx/>
              <a:buChar char="-"/>
            </a:pPr>
            <a:r>
              <a:rPr lang="cs-CZ" sz="2600" dirty="0"/>
              <a:t>skutečná snaha o zaměstnání kvalifikovaného pracovníka</a:t>
            </a:r>
          </a:p>
          <a:p>
            <a:pPr lvl="2"/>
            <a:r>
              <a:rPr lang="cs-CZ" sz="2600" dirty="0"/>
              <a:t>Tedy: doložit min. 1 inzerát – web školy, JOB, </a:t>
            </a:r>
            <a:r>
              <a:rPr lang="cs-CZ" sz="2600" dirty="0" err="1"/>
              <a:t>print</a:t>
            </a:r>
            <a:r>
              <a:rPr lang="cs-CZ" sz="2600" dirty="0"/>
              <a:t> </a:t>
            </a:r>
            <a:r>
              <a:rPr lang="cs-CZ" sz="2600" dirty="0" err="1"/>
              <a:t>screen</a:t>
            </a:r>
            <a:r>
              <a:rPr lang="cs-CZ" sz="2600" dirty="0"/>
              <a:t>, kde bude zřejmé, že chtěla) a min. 1 kontakt na úřad práce – poslat email na ÚP a ÚP musí odpovědět, že nikoho takového nemají v evidenci) – </a:t>
            </a:r>
            <a:r>
              <a:rPr lang="cs-CZ" sz="2600" b="1" dirty="0"/>
              <a:t>min. 30 dnů před zaměstnáním nekvalifikovaného</a:t>
            </a:r>
          </a:p>
          <a:p>
            <a:pPr>
              <a:buFontTx/>
              <a:buChar char="-"/>
            </a:pPr>
            <a:r>
              <a:rPr lang="cs-CZ" sz="2600" b="1" dirty="0"/>
              <a:t>Nekvalifikovaný pracovník musí získat kvalifikaci do roka od nástupu na danou pozici pro účely výzvy Šablony II – náklady na vzdělávání lze zahrnout do nákladů projektu</a:t>
            </a:r>
            <a:endParaRPr lang="cs-CZ" sz="2600" dirty="0"/>
          </a:p>
          <a:p>
            <a:r>
              <a:rPr lang="cs-CZ" sz="2600" dirty="0"/>
              <a:t>Doložení do </a:t>
            </a:r>
            <a:r>
              <a:rPr lang="cs-CZ" sz="2600" dirty="0" err="1"/>
              <a:t>ZoR</a:t>
            </a:r>
            <a:r>
              <a:rPr lang="cs-CZ" sz="2600" dirty="0"/>
              <a:t>: </a:t>
            </a:r>
            <a:r>
              <a:rPr lang="cs-CZ" sz="2600" b="1" dirty="0"/>
              <a:t>až spolu s doložením získané kvalifikace </a:t>
            </a:r>
          </a:p>
          <a:p>
            <a:r>
              <a:rPr lang="cs-CZ" sz="2600" dirty="0"/>
              <a:t>Viz Příloha č. 3 – kap. 7.2, str. 279</a:t>
            </a:r>
          </a:p>
          <a:p>
            <a:endParaRPr lang="cs-CZ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D86C3178-0955-41DB-9B87-DA1633D03D2A}"/>
              </a:ext>
            </a:extLst>
          </p:cNvPr>
          <p:cNvSpPr txBox="1">
            <a:spLocks/>
          </p:cNvSpPr>
          <p:nvPr/>
        </p:nvSpPr>
        <p:spPr>
          <a:xfrm>
            <a:off x="628650" y="1114012"/>
            <a:ext cx="7886700" cy="89823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Školní asistent – využití výjimky v kvalifikaci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DB46B075-6B0C-4117-ACF1-208D4163DE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">
            <a:extLst>
              <a:ext uri="{FF2B5EF4-FFF2-40B4-BE49-F238E27FC236}">
                <a16:creationId xmlns:a16="http://schemas.microsoft.com/office/drawing/2014/main" id="{E981AA5B-3452-4C63-A6CB-9DBD859069E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3942080" y="251408"/>
            <a:ext cx="125984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136360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/>
          </a:p>
          <a:p>
            <a:pPr marL="342900" indent="-342900"/>
            <a:endParaRPr lang="cs-CZ" sz="2400" u="sng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22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95637" y="1257483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/>
            <a:r>
              <a:rPr lang="cs-CZ" sz="2700" b="1" dirty="0">
                <a:solidFill>
                  <a:schemeClr val="accent6">
                    <a:lumMod val="75000"/>
                  </a:schemeClr>
                </a:solidFill>
              </a:rPr>
              <a:t>Šablony II. – krátké zajímavé info</a:t>
            </a:r>
            <a:endParaRPr kumimoji="0" lang="cs-CZ" sz="27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27584" y="1844824"/>
            <a:ext cx="734481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/>
              <a:t> </a:t>
            </a:r>
            <a:r>
              <a:rPr lang="cs-CZ" sz="2400" b="1" dirty="0"/>
              <a:t>Personální šablony:</a:t>
            </a:r>
          </a:p>
          <a:p>
            <a:pPr lvl="1"/>
            <a:r>
              <a:rPr lang="cs-CZ" sz="2400" dirty="0"/>
              <a:t>– úvazek násobit po 0,1 měsíčně (kromě psychologa)</a:t>
            </a:r>
          </a:p>
          <a:p>
            <a:pPr lvl="1"/>
            <a:r>
              <a:rPr lang="cs-CZ" sz="2400" dirty="0"/>
              <a:t>– školní asistent – nekvalifikovaný pracovník musí získat kvalifikaci do roka od nástupu na danou pozici</a:t>
            </a:r>
          </a:p>
          <a:p>
            <a:pPr lvl="1"/>
            <a:r>
              <a:rPr lang="cs-CZ" sz="2400" dirty="0"/>
              <a:t>(doložit 1 inzerát + 1 kontakt (e-mail. odpověď) na ÚP min. 30 dnů před nástupem)</a:t>
            </a:r>
          </a:p>
          <a:p>
            <a:endParaRPr lang="cs-CZ" sz="1000" dirty="0"/>
          </a:p>
          <a:p>
            <a:pPr>
              <a:buFont typeface="Arial" pitchFamily="34" charset="0"/>
              <a:buChar char="•"/>
            </a:pPr>
            <a:r>
              <a:rPr lang="cs-CZ" sz="2400" dirty="0"/>
              <a:t> </a:t>
            </a:r>
            <a:r>
              <a:rPr lang="cs-CZ" sz="2400" b="1" dirty="0"/>
              <a:t>OČR, </a:t>
            </a:r>
            <a:r>
              <a:rPr lang="cs-CZ" sz="2400" b="1" dirty="0" err="1"/>
              <a:t>PN:tři</a:t>
            </a:r>
            <a:r>
              <a:rPr lang="cs-CZ" sz="2400" b="1" dirty="0"/>
              <a:t> možnosti řešení</a:t>
            </a:r>
          </a:p>
          <a:p>
            <a:pPr lvl="2"/>
            <a:r>
              <a:rPr lang="cs-CZ" sz="2400" b="1" dirty="0"/>
              <a:t> </a:t>
            </a:r>
            <a:r>
              <a:rPr lang="cs-CZ" sz="2400" dirty="0"/>
              <a:t>– zastoupení jiným pracovníkem (kvalifikovaný)</a:t>
            </a:r>
          </a:p>
          <a:p>
            <a:pPr lvl="1"/>
            <a:r>
              <a:rPr lang="cs-CZ" sz="2400" dirty="0"/>
              <a:t>        – náhrada měsíce chybějícím pracovníkem</a:t>
            </a:r>
          </a:p>
          <a:p>
            <a:pPr lvl="1"/>
            <a:r>
              <a:rPr lang="cs-CZ" sz="2400" dirty="0"/>
              <a:t>       – vrácení peněz o dny nepřítomnosti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/>
              <a:t> po 15. dnu</a:t>
            </a: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">
            <a:extLst>
              <a:ext uri="{FF2B5EF4-FFF2-40B4-BE49-F238E27FC236}">
                <a16:creationId xmlns:a16="http://schemas.microsoft.com/office/drawing/2014/main" id="{AD393C84-8C55-44A3-9D4E-2F18500276EF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 bwMode="auto">
          <a:xfrm>
            <a:off x="3942080" y="251408"/>
            <a:ext cx="125984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07071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/>
          </a:p>
          <a:p>
            <a:pPr marL="342900" indent="-342900"/>
            <a:endParaRPr lang="cs-CZ" sz="2400" u="sng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23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45601" y="926921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/>
            <a:r>
              <a:rPr lang="cs-CZ" sz="2700" b="1" dirty="0">
                <a:solidFill>
                  <a:schemeClr val="accent6">
                    <a:lumMod val="75000"/>
                  </a:schemeClr>
                </a:solidFill>
              </a:rPr>
              <a:t>Šablony II. – krátké zajímavé info</a:t>
            </a:r>
            <a:endParaRPr kumimoji="0" lang="cs-CZ" sz="27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27584" y="1308814"/>
            <a:ext cx="763284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/>
              <a:t> </a:t>
            </a:r>
            <a:r>
              <a:rPr lang="cs-CZ" sz="2400" b="1" dirty="0"/>
              <a:t>DVPP individuální – šablona Vzdělávání </a:t>
            </a:r>
            <a:r>
              <a:rPr lang="cs-CZ" sz="2400" b="1" dirty="0" err="1"/>
              <a:t>ped</a:t>
            </a:r>
            <a:r>
              <a:rPr lang="cs-CZ" sz="2400" b="1" dirty="0"/>
              <a:t>. pracovníků: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/>
              <a:t> </a:t>
            </a:r>
            <a:r>
              <a:rPr lang="cs-CZ" sz="2000" dirty="0"/>
              <a:t>1 šablona = 8 hodin. Na 1 kurz max. 10 šablon (80 hod)</a:t>
            </a:r>
            <a:endParaRPr lang="cs-CZ" sz="1000" dirty="0"/>
          </a:p>
          <a:p>
            <a:pPr>
              <a:buFont typeface="Arial" pitchFamily="34" charset="0"/>
              <a:buChar char="•"/>
            </a:pPr>
            <a:r>
              <a:rPr lang="cs-CZ" sz="2400" dirty="0"/>
              <a:t> </a:t>
            </a:r>
            <a:r>
              <a:rPr lang="cs-CZ" sz="2400" b="1" dirty="0"/>
              <a:t>oblasti:	</a:t>
            </a:r>
          </a:p>
          <a:p>
            <a:pPr marL="1625600" indent="-457200">
              <a:buFont typeface="+mj-lt"/>
              <a:buAutoNum type="alphaLcPeriod"/>
            </a:pPr>
            <a:r>
              <a:rPr lang="cs-CZ" sz="2000" b="1" dirty="0"/>
              <a:t>čtenářská gramotnost </a:t>
            </a:r>
            <a:r>
              <a:rPr lang="cs-CZ" sz="2000" dirty="0"/>
              <a:t>(i využití v jiných předmětech)</a:t>
            </a:r>
          </a:p>
          <a:p>
            <a:pPr marL="1625600" indent="-457200">
              <a:buFont typeface="+mj-lt"/>
              <a:buAutoNum type="alphaLcPeriod"/>
            </a:pPr>
            <a:r>
              <a:rPr lang="cs-CZ" sz="2000" b="1" dirty="0"/>
              <a:t>matematická gramotnos</a:t>
            </a:r>
            <a:r>
              <a:rPr lang="cs-CZ" sz="2000" dirty="0"/>
              <a:t>t (i využití v jiných předmětech)</a:t>
            </a:r>
          </a:p>
          <a:p>
            <a:pPr marL="1625600" indent="-457200">
              <a:buFont typeface="+mj-lt"/>
              <a:buAutoNum type="alphaLcPeriod"/>
            </a:pPr>
            <a:r>
              <a:rPr lang="cs-CZ" sz="2000" b="1" dirty="0"/>
              <a:t>cizí jazyky </a:t>
            </a:r>
            <a:r>
              <a:rPr lang="cs-CZ" sz="2000" dirty="0"/>
              <a:t>(každý pedagog se může zvolit potřebnou délku)</a:t>
            </a:r>
          </a:p>
          <a:p>
            <a:pPr marL="1625600" indent="-457200">
              <a:buFont typeface="+mj-lt"/>
              <a:buAutoNum type="alphaLcPeriod"/>
            </a:pPr>
            <a:r>
              <a:rPr lang="cs-CZ" sz="2000" b="1" dirty="0"/>
              <a:t>osobnostně sociální rozvoj </a:t>
            </a:r>
            <a:r>
              <a:rPr lang="cs-CZ" sz="2000" dirty="0"/>
              <a:t>(komunikace, mentoring, teambuildingové akce pro sbor)</a:t>
            </a:r>
          </a:p>
          <a:p>
            <a:pPr marL="1625600" indent="-457200">
              <a:buFont typeface="+mj-lt"/>
              <a:buAutoNum type="alphaLcPeriod"/>
            </a:pPr>
            <a:r>
              <a:rPr lang="cs-CZ" sz="2000" b="1" dirty="0"/>
              <a:t>inkluze</a:t>
            </a:r>
            <a:r>
              <a:rPr lang="cs-CZ" sz="2000" dirty="0"/>
              <a:t> (práce s nadanými žáky, žák s SVP, i dlouhodobé preventista, výchovný poradce)</a:t>
            </a:r>
          </a:p>
          <a:p>
            <a:pPr marL="1625600" indent="-457200">
              <a:buFont typeface="+mj-lt"/>
              <a:buAutoNum type="alphaLcPeriod"/>
            </a:pPr>
            <a:r>
              <a:rPr lang="cs-CZ" sz="2000" b="1" dirty="0"/>
              <a:t>kariérové vzdělávání</a:t>
            </a:r>
          </a:p>
          <a:p>
            <a:pPr marL="1625600" indent="-457200">
              <a:buFont typeface="+mj-lt"/>
              <a:buAutoNum type="alphaLcPeriod"/>
            </a:pPr>
            <a:r>
              <a:rPr lang="cs-CZ" sz="2000" b="1" dirty="0"/>
              <a:t>polytechnické vzdělávání</a:t>
            </a:r>
          </a:p>
          <a:p>
            <a:pPr marL="1625600" indent="-457200">
              <a:buFont typeface="+mj-lt"/>
              <a:buAutoNum type="alphaLcPeriod"/>
            </a:pPr>
            <a:r>
              <a:rPr lang="cs-CZ" sz="2000" b="1" dirty="0"/>
              <a:t>ICT</a:t>
            </a:r>
          </a:p>
          <a:p>
            <a:pPr marL="1625600" indent="-457200">
              <a:buFont typeface="+mj-lt"/>
              <a:buAutoNum type="alphaLcPeriod"/>
            </a:pPr>
            <a:r>
              <a:rPr lang="cs-CZ" sz="2000" b="1" dirty="0"/>
              <a:t>projektová výuka</a:t>
            </a:r>
            <a:r>
              <a:rPr lang="cs-CZ" sz="2000" dirty="0"/>
              <a:t>	</a:t>
            </a:r>
            <a:endParaRPr lang="cs-CZ" sz="2000" b="1" dirty="0"/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">
            <a:extLst>
              <a:ext uri="{FF2B5EF4-FFF2-40B4-BE49-F238E27FC236}">
                <a16:creationId xmlns:a16="http://schemas.microsoft.com/office/drawing/2014/main" id="{00CEA6D0-5B56-45DB-849B-7C5DD080E941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 bwMode="auto">
          <a:xfrm>
            <a:off x="3942080" y="251408"/>
            <a:ext cx="125984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07071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/>
          </a:p>
          <a:p>
            <a:pPr marL="342900" indent="-342900"/>
            <a:endParaRPr lang="cs-CZ" sz="2400" u="sng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24</a:t>
            </a:fld>
            <a:endParaRPr lang="cs-CZ" dirty="0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/>
            <a:r>
              <a:rPr lang="cs-CZ" sz="2700" b="1" dirty="0">
                <a:solidFill>
                  <a:schemeClr val="accent6">
                    <a:lumMod val="75000"/>
                  </a:schemeClr>
                </a:solidFill>
              </a:rPr>
              <a:t>Šablony II. – krátké zajímavé info</a:t>
            </a:r>
            <a:endParaRPr kumimoji="0" lang="cs-CZ" sz="27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27584" y="1700808"/>
            <a:ext cx="763284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b="1" dirty="0">
                <a:solidFill>
                  <a:srgbClr val="FF0000"/>
                </a:solidFill>
              </a:rPr>
              <a:t>Chůva </a:t>
            </a:r>
            <a:r>
              <a:rPr lang="cs-CZ" sz="2400" dirty="0">
                <a:solidFill>
                  <a:srgbClr val="FF0000"/>
                </a:solidFill>
              </a:rPr>
              <a:t>– pouze do 30. 8. 2020, pak součástí zákonného nároku!</a:t>
            </a:r>
            <a:endParaRPr lang="cs-CZ" sz="2400" b="1" dirty="0">
              <a:solidFill>
                <a:srgbClr val="FF0000"/>
              </a:solidFill>
            </a:endParaRPr>
          </a:p>
          <a:p>
            <a:pPr marL="177800" indent="-1778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1000" b="1" dirty="0"/>
          </a:p>
          <a:p>
            <a:pPr marL="177800" indent="-1778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Sdílení zkušeností </a:t>
            </a:r>
            <a:r>
              <a:rPr lang="cs-CZ" sz="2400" dirty="0"/>
              <a:t>– odstraněn výstup dohoda mezi školami – postačí záznam;</a:t>
            </a:r>
          </a:p>
          <a:p>
            <a:pPr marL="177800" indent="-1778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1000" dirty="0"/>
          </a:p>
          <a:p>
            <a:pPr marL="177800" indent="-1778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Tandemová výuka, spolupráce s odborníkem </a:t>
            </a:r>
            <a:r>
              <a:rPr lang="cs-CZ" sz="2400" dirty="0"/>
              <a:t>–postačí seznam hodin v záznamu, pro </a:t>
            </a:r>
            <a:r>
              <a:rPr lang="cs-CZ" sz="2400" dirty="0" err="1"/>
              <a:t>KnM</a:t>
            </a:r>
            <a:r>
              <a:rPr lang="cs-CZ" sz="2400" dirty="0"/>
              <a:t> zůstává;</a:t>
            </a:r>
          </a:p>
          <a:p>
            <a:pPr marL="177800" indent="-1778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1000" dirty="0"/>
          </a:p>
          <a:p>
            <a:pPr marL="177800" indent="-1778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Šablony spolupráce </a:t>
            </a:r>
            <a:r>
              <a:rPr lang="cs-CZ" sz="2400" dirty="0"/>
              <a:t>– úprava MŠ, ZŠ, SŠ</a:t>
            </a:r>
          </a:p>
          <a:p>
            <a:pPr marL="177800" indent="-1778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1000" dirty="0"/>
          </a:p>
          <a:p>
            <a:pPr marL="177800" indent="-1778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Pedagog z jiné školy/student </a:t>
            </a:r>
            <a:r>
              <a:rPr lang="cs-CZ" sz="2400" dirty="0"/>
              <a:t>– možno pro všechny žadatele bez ohledu na velikost;</a:t>
            </a: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">
            <a:extLst>
              <a:ext uri="{FF2B5EF4-FFF2-40B4-BE49-F238E27FC236}">
                <a16:creationId xmlns:a16="http://schemas.microsoft.com/office/drawing/2014/main" id="{E30F4BD5-A4D4-4B4F-A7BB-290432CB5C51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 bwMode="auto">
          <a:xfrm>
            <a:off x="3942080" y="251408"/>
            <a:ext cx="125984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07071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/>
          </a:p>
          <a:p>
            <a:pPr marL="342900" indent="-342900"/>
            <a:endParaRPr lang="cs-CZ" sz="2400" u="sng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25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/>
            <a:r>
              <a:rPr lang="cs-CZ" sz="2700" b="1" dirty="0">
                <a:solidFill>
                  <a:schemeClr val="accent6">
                    <a:lumMod val="75000"/>
                  </a:schemeClr>
                </a:solidFill>
              </a:rPr>
              <a:t>Šablony II. – krátké zajímavé info</a:t>
            </a:r>
            <a:endParaRPr kumimoji="0" lang="cs-CZ" sz="27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27584" y="1700808"/>
            <a:ext cx="76328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Rozšíření tematického zaměření klubů</a:t>
            </a:r>
          </a:p>
          <a:p>
            <a:pPr marL="177800" indent="-1778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800" dirty="0"/>
          </a:p>
          <a:p>
            <a:pPr marL="457200" indent="-457200">
              <a:buFont typeface="+mj-lt"/>
              <a:buAutoNum type="alphaLcPeriod"/>
            </a:pPr>
            <a:r>
              <a:rPr lang="cs-CZ" sz="2400" dirty="0"/>
              <a:t>čtenářský klub </a:t>
            </a:r>
          </a:p>
          <a:p>
            <a:pPr marL="457200" indent="-457200">
              <a:buFont typeface="+mj-lt"/>
              <a:buAutoNum type="alphaLcPeriod"/>
            </a:pPr>
            <a:r>
              <a:rPr lang="cs-CZ" sz="2400" dirty="0"/>
              <a:t>klub zábavné logiky a deskových her</a:t>
            </a:r>
          </a:p>
          <a:p>
            <a:pPr marL="457200" indent="-457200">
              <a:buFont typeface="+mj-lt"/>
              <a:buAutoNum type="alphaLcPeriod"/>
            </a:pPr>
            <a:r>
              <a:rPr lang="pl-PL" sz="2400" dirty="0"/>
              <a:t>klub komunikace v cizím jazyce</a:t>
            </a:r>
          </a:p>
          <a:p>
            <a:pPr marL="457200" indent="-457200">
              <a:buFont typeface="+mj-lt"/>
              <a:buAutoNum type="alphaLcPeriod"/>
            </a:pPr>
            <a:r>
              <a:rPr lang="cs-CZ" sz="2400" dirty="0"/>
              <a:t>badatelský klub</a:t>
            </a:r>
          </a:p>
          <a:p>
            <a:pPr marL="457200" indent="-457200">
              <a:buFont typeface="+mj-lt"/>
              <a:buAutoNum type="alphaLcPeriod"/>
            </a:pPr>
            <a:r>
              <a:rPr lang="cs-CZ" sz="2400" dirty="0"/>
              <a:t>klub občanského vzdělávání a demokratického myšlení (žákovský parlament, debatní kluby, </a:t>
            </a:r>
            <a:r>
              <a:rPr lang="cs-CZ" sz="2400" dirty="0" err="1"/>
              <a:t>Active</a:t>
            </a:r>
            <a:r>
              <a:rPr lang="cs-CZ" sz="2400" dirty="0"/>
              <a:t> </a:t>
            </a:r>
            <a:r>
              <a:rPr lang="cs-CZ" sz="2400" dirty="0" err="1"/>
              <a:t>citizens</a:t>
            </a:r>
            <a:r>
              <a:rPr lang="cs-CZ" sz="2400" dirty="0"/>
              <a:t> kluby)	</a:t>
            </a:r>
          </a:p>
          <a:p>
            <a:pPr marL="177800" indent="-1778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800" dirty="0"/>
          </a:p>
          <a:p>
            <a:pPr marL="177800" indent="-1778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Supervize/mentoring/</a:t>
            </a:r>
            <a:r>
              <a:rPr lang="cs-CZ" sz="2400" b="1" dirty="0" err="1"/>
              <a:t>koučink</a:t>
            </a:r>
            <a:r>
              <a:rPr lang="cs-CZ" sz="2400" dirty="0"/>
              <a:t> – pracovník vykonávající tuto aktivitu nebyl kmenovým pracovníkem daného subjektu minimálně </a:t>
            </a:r>
            <a:r>
              <a:rPr lang="cs-CZ" sz="2400" u="sng" dirty="0"/>
              <a:t>1 rok</a:t>
            </a:r>
            <a:r>
              <a:rPr lang="cs-CZ" sz="2400" dirty="0"/>
              <a:t> před startem aktivity</a:t>
            </a: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">
            <a:extLst>
              <a:ext uri="{FF2B5EF4-FFF2-40B4-BE49-F238E27FC236}">
                <a16:creationId xmlns:a16="http://schemas.microsoft.com/office/drawing/2014/main" id="{BAC9E1C4-BA77-4026-8E08-C71B8F4A72BC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 bwMode="auto">
          <a:xfrm>
            <a:off x="3942080" y="251408"/>
            <a:ext cx="125984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07071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/>
          </a:p>
          <a:p>
            <a:pPr marL="342900" indent="-342900"/>
            <a:endParaRPr lang="cs-CZ" sz="2400" u="sng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26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/>
            <a:r>
              <a:rPr lang="cs-CZ" sz="2700" b="1" dirty="0">
                <a:solidFill>
                  <a:schemeClr val="accent6">
                    <a:lumMod val="75000"/>
                  </a:schemeClr>
                </a:solidFill>
              </a:rPr>
              <a:t>Šablony II. – krátké zajímavé info – nové šablony</a:t>
            </a:r>
            <a:endParaRPr kumimoji="0" lang="cs-CZ" sz="27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27584" y="1700808"/>
            <a:ext cx="76328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Školní kariérový poradce </a:t>
            </a:r>
            <a:r>
              <a:rPr lang="cs-CZ" sz="2400" dirty="0"/>
              <a:t>– doplnění o identifikaci a podporu nadání každého žáka</a:t>
            </a:r>
          </a:p>
          <a:p>
            <a:pPr marL="177800" indent="-1778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400" dirty="0"/>
          </a:p>
          <a:p>
            <a:pPr marL="177800" indent="-1778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b="1" dirty="0"/>
              <a:t>Zapojení odborníka z praxe do výuky </a:t>
            </a:r>
            <a:r>
              <a:rPr lang="pl-PL" sz="2400" dirty="0"/>
              <a:t>(10 výuky + 15 hodin přípravy + reflexe, nemusí být po celou dobu stejný)</a:t>
            </a:r>
          </a:p>
          <a:p>
            <a:pPr marL="177800" indent="-1778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l-PL" sz="2400" dirty="0"/>
          </a:p>
          <a:p>
            <a:pPr marL="177800" indent="-1778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b="1" dirty="0"/>
              <a:t>Zapojení ICT technika do výuky </a:t>
            </a:r>
            <a:r>
              <a:rPr lang="pl-PL" sz="2400" dirty="0"/>
              <a:t>(25 hodin + příprava, reflexe, úklid zařízení)</a:t>
            </a: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">
            <a:extLst>
              <a:ext uri="{FF2B5EF4-FFF2-40B4-BE49-F238E27FC236}">
                <a16:creationId xmlns:a16="http://schemas.microsoft.com/office/drawing/2014/main" id="{6DC2D476-EDB6-4F62-9D86-F7B5E8D73898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 bwMode="auto">
          <a:xfrm>
            <a:off x="3942080" y="251408"/>
            <a:ext cx="125984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07071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/>
          </a:p>
          <a:p>
            <a:pPr marL="342900" indent="-342900"/>
            <a:endParaRPr lang="cs-CZ" sz="2400" u="sng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27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2700" b="1" dirty="0">
                <a:solidFill>
                  <a:schemeClr val="accent6">
                    <a:lumMod val="75000"/>
                  </a:schemeClr>
                </a:solidFill>
              </a:rPr>
              <a:t>Šablony II. – </a:t>
            </a:r>
            <a:r>
              <a:rPr lang="cs-CZ" sz="2400" b="1" dirty="0"/>
              <a:t>Využití ICT ve výuce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27584" y="1700808"/>
            <a:ext cx="76328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Cíl: využívání nových výukových metod s využitím ICT = notebooky a tablety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16/32/48/64 hodin výuky = 16/32/48/64 týdnů výuky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1 šablona = 10 dětí/žáků/účastníků (min. 3 ohrožení školním neúspěchem) = 10 mobilních zařízení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dirty="0"/>
              <a:t>výuka pravidelně každý týden (1h/1týden) (64 hod = 2 roky)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napříč předměty (</a:t>
            </a:r>
            <a:r>
              <a:rPr lang="cs-CZ" sz="2200" b="1" dirty="0"/>
              <a:t>mimo ICT</a:t>
            </a:r>
            <a:r>
              <a:rPr lang="cs-CZ" sz="2200" dirty="0"/>
              <a:t>), třídami – běžná výuka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sloučení malých tříd na výuku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každý zapojený pedagog = výuka min. 1 hodina s expertem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Max do hodnoty ½ rozpočtu projektu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Výběrové řízení předem, dodání v rámci realizace projektu</a:t>
            </a: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">
            <a:extLst>
              <a:ext uri="{FF2B5EF4-FFF2-40B4-BE49-F238E27FC236}">
                <a16:creationId xmlns:a16="http://schemas.microsoft.com/office/drawing/2014/main" id="{B39E573F-600D-4761-A2AF-CD57262F50EC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 bwMode="auto">
          <a:xfrm>
            <a:off x="3942080" y="251408"/>
            <a:ext cx="125984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07071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/>
          </a:p>
          <a:p>
            <a:pPr marL="342900" indent="-342900"/>
            <a:endParaRPr lang="cs-CZ" sz="2400" u="sng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28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2700" b="1" dirty="0">
                <a:solidFill>
                  <a:schemeClr val="accent6">
                    <a:lumMod val="75000"/>
                  </a:schemeClr>
                </a:solidFill>
              </a:rPr>
              <a:t>Šablony II. – </a:t>
            </a:r>
            <a:r>
              <a:rPr lang="cs-CZ" sz="2400" b="1" dirty="0"/>
              <a:t>Projektový den ve škole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27584" y="1700808"/>
            <a:ext cx="76328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pedagog a odborník z praxe </a:t>
            </a:r>
            <a:r>
              <a:rPr lang="cs-CZ" sz="2400" dirty="0"/>
              <a:t>naplánují a zrealizují projektový den ve škole nebo v jejím blízkém okolí v délce </a:t>
            </a:r>
            <a:r>
              <a:rPr lang="cs-CZ" sz="2400" b="1" dirty="0"/>
              <a:t>4 vyučovacích hodin </a:t>
            </a:r>
            <a:r>
              <a:rPr lang="cs-CZ" sz="2400" dirty="0"/>
              <a:t>– v rámci běžné výuky/vzdělávání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projektové vzdělávání = vedení dětí/žáků/účastníků k </a:t>
            </a:r>
            <a:r>
              <a:rPr lang="cs-CZ" sz="2400" b="1" dirty="0"/>
              <a:t>samostatnému zpracování úkolů/řešení problémů, vzájemné spolupráci a odpovědnosti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výběr odborníka: v kompetenci ředitele školy (</a:t>
            </a:r>
            <a:r>
              <a:rPr lang="cs-CZ" sz="2400" b="1" dirty="0"/>
              <a:t>osoba z praxe – ne učitel</a:t>
            </a:r>
            <a:r>
              <a:rPr lang="cs-CZ" sz="24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za 1 projektový den: doložení 1 přípravy PD, popis jeho průběhu a společná reflexe pedagoga a odborníka</a:t>
            </a: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">
            <a:extLst>
              <a:ext uri="{FF2B5EF4-FFF2-40B4-BE49-F238E27FC236}">
                <a16:creationId xmlns:a16="http://schemas.microsoft.com/office/drawing/2014/main" id="{F0BD77FE-8748-4CB3-9047-F65BFDFEFE55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 bwMode="auto">
          <a:xfrm>
            <a:off x="3942080" y="251408"/>
            <a:ext cx="125984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07071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/>
          </a:p>
          <a:p>
            <a:pPr marL="342900" indent="-342900"/>
            <a:endParaRPr lang="cs-CZ" sz="2400" u="sng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29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2700" b="1" dirty="0">
                <a:solidFill>
                  <a:schemeClr val="accent6">
                    <a:lumMod val="75000"/>
                  </a:schemeClr>
                </a:solidFill>
              </a:rPr>
              <a:t>Šablony II. – </a:t>
            </a:r>
            <a:r>
              <a:rPr lang="cs-CZ" sz="2400" b="1" dirty="0"/>
              <a:t>Projektový den mimo školu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71637" y="1517827"/>
            <a:ext cx="7632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pedagog a odborník z praxe </a:t>
            </a:r>
            <a:r>
              <a:rPr lang="cs-CZ" sz="2400" dirty="0"/>
              <a:t>naplánují a zrealizují projektový den </a:t>
            </a:r>
            <a:r>
              <a:rPr lang="cs-CZ" sz="2400" b="1" dirty="0"/>
              <a:t>10 dětí/žáků/účastníků (min. 3 ohroženi školním neúspěchem) v délce 4 vyučovacích hodin (pouze 1 den) </a:t>
            </a:r>
            <a:r>
              <a:rPr lang="cs-CZ" sz="2400" dirty="0"/>
              <a:t>pro skupinu v rámci běžné výuky/vzdělávání (žáci musí být aktivně zapojeni!)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cestovní vzdálenost min. 10 km od místa školy </a:t>
            </a:r>
            <a:r>
              <a:rPr lang="cs-CZ" sz="2400" dirty="0"/>
              <a:t>– dle kalkulátoru: </a:t>
            </a:r>
            <a:r>
              <a:rPr lang="cs-CZ" sz="2400" dirty="0">
                <a:hlinkClick r:id="rId3"/>
              </a:rPr>
              <a:t>http://ec.europa.eu/programmes/erasmus-plus/resources/distance-calculator_cs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samostatné zpracování úkolů/řešení problémů, vzájemná spolupráce a odpovědnost a další stejné podmínky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po skončení aktivity: </a:t>
            </a:r>
            <a:r>
              <a:rPr lang="cs-CZ" sz="2400" b="1" dirty="0"/>
              <a:t>interní sdílení</a:t>
            </a:r>
            <a:r>
              <a:rPr lang="cs-CZ" sz="2400" dirty="0"/>
              <a:t> zkušeností ve škole pro ostatní PP</a:t>
            </a: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">
            <a:extLst>
              <a:ext uri="{FF2B5EF4-FFF2-40B4-BE49-F238E27FC236}">
                <a16:creationId xmlns:a16="http://schemas.microsoft.com/office/drawing/2014/main" id="{62325867-5847-482C-9F23-538679EB3BE8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 bwMode="auto">
          <a:xfrm>
            <a:off x="3942080" y="251408"/>
            <a:ext cx="125984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0707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/>
          </a:p>
          <a:p>
            <a:pPr marL="342900" indent="-342900"/>
            <a:endParaRPr lang="cs-CZ" sz="2400" u="sng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/>
            <a:r>
              <a:rPr lang="cs-CZ" sz="2700" b="1" dirty="0">
                <a:solidFill>
                  <a:schemeClr val="accent6">
                    <a:lumMod val="75000"/>
                  </a:schemeClr>
                </a:solidFill>
              </a:rPr>
              <a:t>Šablony II. – krátké představení</a:t>
            </a:r>
            <a:endParaRPr kumimoji="0" lang="cs-CZ" sz="27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27584" y="1628800"/>
            <a:ext cx="770485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  <a:tabLst>
                <a:tab pos="2424113" algn="l"/>
              </a:tabLst>
            </a:pPr>
            <a:r>
              <a:rPr lang="cs-CZ" sz="2400" b="1" dirty="0"/>
              <a:t>Výše dotace pro projekt:	</a:t>
            </a:r>
            <a:r>
              <a:rPr lang="cs-CZ" sz="2400" dirty="0"/>
              <a:t>100% dotace</a:t>
            </a:r>
          </a:p>
          <a:p>
            <a:pPr marL="342900" indent="-342900">
              <a:buFont typeface="Arial" pitchFamily="34" charset="0"/>
              <a:buChar char="•"/>
              <a:tabLst>
                <a:tab pos="2424113" algn="l"/>
              </a:tabLst>
            </a:pPr>
            <a:endParaRPr lang="cs-CZ" sz="2400" dirty="0"/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b="1" dirty="0"/>
              <a:t>MŠ, ZŠ: 		300 000 Kč + 2 500 Kč na dítě/žáka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b="1" dirty="0"/>
              <a:t>ŠD, ŠK, DDM, ZUŠ:	100 000 Kč + 1 800 Kč na dítě/žáka/</a:t>
            </a:r>
          </a:p>
          <a:p>
            <a:pPr marL="914400" lvl="1" indent="-457200">
              <a:defRPr/>
            </a:pPr>
            <a:r>
              <a:rPr lang="cs-CZ" sz="2200" b="1" dirty="0"/>
              <a:t>					studenta</a:t>
            </a:r>
            <a:endParaRPr lang="cs-CZ" sz="2200" dirty="0"/>
          </a:p>
          <a:p>
            <a:pPr marL="800100" lvl="1" indent="-342900">
              <a:tabLst>
                <a:tab pos="2424113" algn="l"/>
              </a:tabLst>
            </a:pPr>
            <a:r>
              <a:rPr lang="cs-CZ" sz="2200" dirty="0"/>
              <a:t>			počet dětí k 9/2017 nebo 9/2018</a:t>
            </a:r>
          </a:p>
          <a:p>
            <a:pPr marL="342900" indent="-342900">
              <a:buFont typeface="Arial" pitchFamily="34" charset="0"/>
              <a:buChar char="•"/>
              <a:tabLst>
                <a:tab pos="2424113" algn="l"/>
              </a:tabLst>
            </a:pPr>
            <a:endParaRPr lang="cs-CZ" sz="1200" dirty="0"/>
          </a:p>
          <a:p>
            <a:pPr marL="342900" lvl="1" indent="-342900">
              <a:buFont typeface="Arial" pitchFamily="34" charset="0"/>
              <a:buChar char="•"/>
              <a:tabLst>
                <a:tab pos="2424113" algn="l"/>
              </a:tabLst>
            </a:pPr>
            <a:r>
              <a:rPr lang="cs-CZ" sz="2400" b="1" dirty="0"/>
              <a:t>Platba:</a:t>
            </a:r>
            <a:r>
              <a:rPr lang="cs-CZ" sz="2400" dirty="0"/>
              <a:t> 1 zálohová platba 100% cca do 5 (7-8) měsíců po podání žádosti a právním aktu. Bude poskytnuta přes krajský úřad a zřizovatele.</a:t>
            </a:r>
          </a:p>
          <a:p>
            <a:pPr marL="800100" lvl="2" indent="-342900">
              <a:buFont typeface="Arial" pitchFamily="34" charset="0"/>
              <a:buChar char="•"/>
              <a:tabLst>
                <a:tab pos="2424113" algn="l"/>
              </a:tabLst>
            </a:pPr>
            <a:r>
              <a:rPr lang="cs-CZ" sz="2400" dirty="0"/>
              <a:t>Peníze na účtu v roce 2018 – podat žádost během  dubna 2018</a:t>
            </a:r>
          </a:p>
        </p:txBody>
      </p:sp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">
            <a:extLst>
              <a:ext uri="{FF2B5EF4-FFF2-40B4-BE49-F238E27FC236}">
                <a16:creationId xmlns:a16="http://schemas.microsoft.com/office/drawing/2014/main" id="{B61EC05B-08D5-4761-8D28-040E95B66E60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4050092" y="259549"/>
            <a:ext cx="125984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07071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/>
          </a:p>
          <a:p>
            <a:pPr marL="342900" indent="-342900"/>
            <a:endParaRPr lang="cs-CZ" sz="2400" u="sng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30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2700" b="1" dirty="0">
                <a:solidFill>
                  <a:schemeClr val="accent6">
                    <a:lumMod val="75000"/>
                  </a:schemeClr>
                </a:solidFill>
              </a:rPr>
              <a:t>Šablony II. – </a:t>
            </a:r>
            <a:r>
              <a:rPr lang="cs-CZ" sz="2400" b="1" dirty="0"/>
              <a:t>Komunitně osvětová setkání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27584" y="1700808"/>
            <a:ext cx="7632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pro MŠ, ZŠ, SVČ, ZUŠ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cílem je podpořit komunitní charakter škol</a:t>
            </a:r>
            <a:r>
              <a:rPr lang="cs-CZ" sz="2400" dirty="0"/>
              <a:t>/SVČ – akce ve škole nebo v okolí školy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1x 2hodinové setkání pro min. 8 lidí z veřejnosti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spolupráce s externistou (např. rodičem) nebo jinou organizací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zaměření setkání např. : </a:t>
            </a:r>
          </a:p>
          <a:p>
            <a:pPr marL="800100" lvl="1" indent="-342900">
              <a:buFontTx/>
              <a:buChar char="-"/>
            </a:pPr>
            <a:r>
              <a:rPr lang="cs-CZ" sz="2200" dirty="0"/>
              <a:t>přednášky s diskusí veřejnosti</a:t>
            </a:r>
          </a:p>
          <a:p>
            <a:pPr marL="800100" lvl="1" indent="-342900">
              <a:buFontTx/>
              <a:buChar char="-"/>
            </a:pPr>
            <a:r>
              <a:rPr lang="cs-CZ" sz="2200" dirty="0"/>
              <a:t>workshopy, výstavy, divadelní a kulturní aktivity – posílení soudržnosti </a:t>
            </a:r>
          </a:p>
          <a:p>
            <a:pPr marL="800100" lvl="1" indent="-342900">
              <a:buFontTx/>
              <a:buChar char="-"/>
            </a:pPr>
            <a:r>
              <a:rPr lang="cs-CZ" sz="2200" dirty="0"/>
              <a:t>další aktivity ve spolupráci s místními organizacemi (domovy pro seniory, NNO, jiné školy a SVČ, …)</a:t>
            </a: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">
            <a:extLst>
              <a:ext uri="{FF2B5EF4-FFF2-40B4-BE49-F238E27FC236}">
                <a16:creationId xmlns:a16="http://schemas.microsoft.com/office/drawing/2014/main" id="{2EB9E934-6355-4C7C-B271-5BD88F516E0C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 bwMode="auto">
          <a:xfrm>
            <a:off x="3942080" y="251408"/>
            <a:ext cx="125984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07071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/>
          </a:p>
          <a:p>
            <a:pPr marL="342900" indent="-342900"/>
            <a:endParaRPr lang="cs-CZ" sz="2400" u="sng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31</a:t>
            </a:fld>
            <a:endParaRPr lang="cs-CZ" dirty="0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/>
            <a:r>
              <a:rPr lang="cs-CZ" sz="2700" b="1" dirty="0">
                <a:solidFill>
                  <a:schemeClr val="accent6">
                    <a:lumMod val="75000"/>
                  </a:schemeClr>
                </a:solidFill>
              </a:rPr>
              <a:t>Šablony II. – povinné přílohy</a:t>
            </a:r>
            <a:endParaRPr kumimoji="0" lang="cs-CZ" sz="27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27584" y="1844824"/>
            <a:ext cx="784887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Každá příloha el. Podepsaná</a:t>
            </a:r>
          </a:p>
          <a:p>
            <a:endParaRPr lang="cs-CZ" sz="1000" dirty="0">
              <a:solidFill>
                <a:srgbClr val="FF0000"/>
              </a:solidFill>
            </a:endParaRPr>
          </a:p>
          <a:p>
            <a:r>
              <a:rPr lang="cs-CZ" sz="2400" b="1" dirty="0"/>
              <a:t>Prohlášení o přijatelnosti: </a:t>
            </a:r>
          </a:p>
          <a:p>
            <a:r>
              <a:rPr lang="cs-CZ" sz="2400" dirty="0"/>
              <a:t>- exekuce, bezdlužnost, bezúhonnost (</a:t>
            </a:r>
            <a:r>
              <a:rPr lang="cs-CZ" sz="2400" dirty="0" err="1"/>
              <a:t>fyz</a:t>
            </a:r>
            <a:r>
              <a:rPr lang="cs-CZ" sz="2400" dirty="0"/>
              <a:t>. a práv. osob) </a:t>
            </a:r>
          </a:p>
          <a:p>
            <a:endParaRPr lang="cs-CZ" sz="800" dirty="0"/>
          </a:p>
          <a:p>
            <a:r>
              <a:rPr lang="cs-CZ" sz="2400" b="1" dirty="0"/>
              <a:t>Výstup z dotazníkového šetření 	</a:t>
            </a:r>
          </a:p>
          <a:p>
            <a:endParaRPr lang="cs-CZ" sz="2400" b="1" dirty="0"/>
          </a:p>
          <a:p>
            <a:r>
              <a:rPr lang="cs-CZ" sz="2400" b="1" dirty="0"/>
              <a:t>Kalkulačka indikátorů </a:t>
            </a:r>
          </a:p>
          <a:p>
            <a:r>
              <a:rPr lang="cs-CZ" sz="2400" b="1" dirty="0"/>
              <a:t>	</a:t>
            </a:r>
          </a:p>
        </p:txBody>
      </p:sp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">
            <a:extLst>
              <a:ext uri="{FF2B5EF4-FFF2-40B4-BE49-F238E27FC236}">
                <a16:creationId xmlns:a16="http://schemas.microsoft.com/office/drawing/2014/main" id="{EE668655-561F-4867-AEEF-F390C1463541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3942080" y="271686"/>
            <a:ext cx="125984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07071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/>
          </a:p>
          <a:p>
            <a:pPr marL="342900" indent="-342900"/>
            <a:endParaRPr lang="cs-CZ" sz="2400" u="sng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32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/>
            <a:r>
              <a:rPr lang="cs-CZ" sz="2700" b="1" dirty="0">
                <a:solidFill>
                  <a:schemeClr val="accent6">
                    <a:lumMod val="75000"/>
                  </a:schemeClr>
                </a:solidFill>
              </a:rPr>
              <a:t>Šablony II. – info na webu MŠMT k šablonám II.</a:t>
            </a:r>
            <a:endParaRPr kumimoji="0" lang="cs-CZ" sz="27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55576" y="1484784"/>
            <a:ext cx="7704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tabLst>
                <a:tab pos="2424113" algn="l"/>
              </a:tabLst>
            </a:pPr>
            <a:r>
              <a:rPr lang="cs-CZ" sz="1600" dirty="0">
                <a:hlinkClick r:id="rId3"/>
              </a:rPr>
              <a:t>http://www.</a:t>
            </a:r>
            <a:r>
              <a:rPr lang="cs-CZ" sz="1600" dirty="0" err="1">
                <a:hlinkClick r:id="rId3"/>
              </a:rPr>
              <a:t>msmt.cz</a:t>
            </a:r>
            <a:r>
              <a:rPr lang="cs-CZ" sz="1600" dirty="0">
                <a:hlinkClick r:id="rId3"/>
              </a:rPr>
              <a:t>/</a:t>
            </a:r>
            <a:r>
              <a:rPr lang="cs-CZ" sz="1600" dirty="0" err="1">
                <a:hlinkClick r:id="rId3"/>
              </a:rPr>
              <a:t>strukturalni</a:t>
            </a:r>
            <a:r>
              <a:rPr lang="cs-CZ" sz="1600" dirty="0">
                <a:hlinkClick r:id="rId3"/>
              </a:rPr>
              <a:t>-fondy-1/</a:t>
            </a:r>
            <a:r>
              <a:rPr lang="cs-CZ" sz="1600" dirty="0" err="1">
                <a:hlinkClick r:id="rId3"/>
              </a:rPr>
              <a:t>vyzvy</a:t>
            </a:r>
            <a:r>
              <a:rPr lang="cs-CZ" sz="1600" dirty="0">
                <a:hlinkClick r:id="rId3"/>
              </a:rPr>
              <a:t>-c-02-18-063-a-02-18-064-</a:t>
            </a:r>
            <a:r>
              <a:rPr lang="cs-CZ" sz="1600" dirty="0" err="1">
                <a:hlinkClick r:id="rId3"/>
              </a:rPr>
              <a:t>sablony</a:t>
            </a:r>
            <a:r>
              <a:rPr lang="cs-CZ" sz="1600" dirty="0">
                <a:hlinkClick r:id="rId3"/>
              </a:rPr>
              <a:t>-</a:t>
            </a:r>
            <a:r>
              <a:rPr lang="cs-CZ" sz="1600" dirty="0" err="1">
                <a:hlinkClick r:id="rId3"/>
              </a:rPr>
              <a:t>ii</a:t>
            </a:r>
            <a:endParaRPr lang="cs-CZ" sz="1600" dirty="0"/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1988840"/>
            <a:ext cx="7704856" cy="1782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1920" y="3140968"/>
            <a:ext cx="5040559" cy="3118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">
            <a:extLst>
              <a:ext uri="{FF2B5EF4-FFF2-40B4-BE49-F238E27FC236}">
                <a16:creationId xmlns:a16="http://schemas.microsoft.com/office/drawing/2014/main" id="{AA86031A-07D5-47F2-A6F6-16A57B8F3D08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 bwMode="auto">
          <a:xfrm>
            <a:off x="3942080" y="251408"/>
            <a:ext cx="125984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07071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/>
          </a:p>
          <a:p>
            <a:pPr marL="342900" indent="-342900"/>
            <a:endParaRPr lang="cs-CZ" sz="2400" u="sng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33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/>
            <a:r>
              <a:rPr lang="cs-CZ" sz="2700" b="1" dirty="0">
                <a:solidFill>
                  <a:schemeClr val="accent6">
                    <a:lumMod val="75000"/>
                  </a:schemeClr>
                </a:solidFill>
              </a:rPr>
              <a:t>Šablony II. – systém na </a:t>
            </a:r>
            <a:r>
              <a:rPr lang="cs-CZ" sz="2700" b="1" dirty="0">
                <a:solidFill>
                  <a:srgbClr val="00B050"/>
                </a:solidFill>
                <a:hlinkClick r:id="rId3"/>
              </a:rPr>
              <a:t>https://mseu.mssf.cz/</a:t>
            </a:r>
            <a:endParaRPr kumimoji="0" lang="cs-CZ" sz="27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187624" y="1556792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  <a:tabLst>
                <a:tab pos="2424113" algn="l"/>
              </a:tabLst>
            </a:pPr>
            <a:r>
              <a:rPr lang="cs-CZ" sz="2400" b="1" dirty="0"/>
              <a:t>…</a:t>
            </a:r>
            <a:endParaRPr lang="cs-CZ" sz="2400" dirty="0"/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1484784"/>
            <a:ext cx="8545358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">
            <a:extLst>
              <a:ext uri="{FF2B5EF4-FFF2-40B4-BE49-F238E27FC236}">
                <a16:creationId xmlns:a16="http://schemas.microsoft.com/office/drawing/2014/main" id="{D5DD20B8-5879-4DC6-A131-0F628D9C5F50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 bwMode="auto">
          <a:xfrm>
            <a:off x="3942080" y="251408"/>
            <a:ext cx="125984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07071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/>
          </a:p>
          <a:p>
            <a:pPr marL="342900" indent="-342900"/>
            <a:endParaRPr lang="cs-CZ" sz="2400" u="sng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34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/>
            <a:r>
              <a:rPr lang="cs-CZ" sz="2700" b="1" dirty="0">
                <a:solidFill>
                  <a:schemeClr val="accent6">
                    <a:lumMod val="75000"/>
                  </a:schemeClr>
                </a:solidFill>
              </a:rPr>
              <a:t>Šablony II. – systém na </a:t>
            </a:r>
            <a:r>
              <a:rPr lang="cs-CZ" sz="2700" b="1" dirty="0">
                <a:solidFill>
                  <a:srgbClr val="00B050"/>
                </a:solidFill>
                <a:hlinkClick r:id="rId3"/>
              </a:rPr>
              <a:t>http://www.</a:t>
            </a:r>
            <a:r>
              <a:rPr lang="cs-CZ" sz="2700" b="1" dirty="0" err="1">
                <a:solidFill>
                  <a:srgbClr val="00B050"/>
                </a:solidFill>
                <a:hlinkClick r:id="rId3"/>
              </a:rPr>
              <a:t>esfr.cz</a:t>
            </a:r>
            <a:endParaRPr kumimoji="0" lang="cs-CZ" sz="27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187624" y="1556792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  <a:tabLst>
                <a:tab pos="2424113" algn="l"/>
              </a:tabLst>
            </a:pPr>
            <a:r>
              <a:rPr lang="cs-CZ" sz="2400" b="1" dirty="0"/>
              <a:t>…</a:t>
            </a:r>
            <a:endParaRPr lang="cs-CZ" sz="2400" dirty="0"/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7" y="1556792"/>
            <a:ext cx="8514449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">
            <a:extLst>
              <a:ext uri="{FF2B5EF4-FFF2-40B4-BE49-F238E27FC236}">
                <a16:creationId xmlns:a16="http://schemas.microsoft.com/office/drawing/2014/main" id="{993B7178-EB11-4E5C-9A14-8CA548823712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 bwMode="auto">
          <a:xfrm>
            <a:off x="3942080" y="251408"/>
            <a:ext cx="125984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07071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/>
          </a:p>
          <a:p>
            <a:pPr marL="342900" indent="-342900"/>
            <a:endParaRPr lang="cs-CZ" sz="2400" u="sng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35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cs-CZ" sz="2700" b="1" dirty="0">
                <a:solidFill>
                  <a:schemeClr val="accent6">
                    <a:lumMod val="75000"/>
                  </a:schemeClr>
                </a:solidFill>
              </a:rPr>
              <a:t>Další možnosti financování – MAS – IROP</a:t>
            </a:r>
          </a:p>
          <a:p>
            <a:pPr marL="342900" indent="-342900"/>
            <a:r>
              <a:rPr kumimoji="0" lang="cs-CZ" sz="27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- infrastrukturní</a:t>
            </a:r>
            <a:r>
              <a:rPr kumimoji="0" lang="cs-CZ" sz="2700" b="1" i="0" u="none" strike="noStrike" kern="1200" cap="none" spc="0" normalizeH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projekty</a:t>
            </a:r>
            <a:endParaRPr kumimoji="0" lang="cs-CZ" sz="27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27584" y="2100912"/>
            <a:ext cx="7632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cs-CZ" sz="2400" b="1" u="sng" dirty="0"/>
              <a:t>IROP – MAS</a:t>
            </a:r>
          </a:p>
          <a:p>
            <a:pPr marL="342900" indent="-342900">
              <a:buFont typeface="Arial" pitchFamily="34" charset="0"/>
              <a:buChar char="•"/>
              <a:tabLst>
                <a:tab pos="3227388" algn="l"/>
              </a:tabLst>
            </a:pPr>
            <a:r>
              <a:rPr lang="cs-CZ" sz="2400" dirty="0"/>
              <a:t>Otevření výzvy: 	</a:t>
            </a:r>
            <a:r>
              <a:rPr lang="cs-CZ" sz="2400" b="1" dirty="0"/>
              <a:t> cca 4/2018 v MS 2014+</a:t>
            </a:r>
          </a:p>
          <a:p>
            <a:pPr marL="342900" indent="-342900">
              <a:buFont typeface="Arial" pitchFamily="34" charset="0"/>
              <a:buChar char="•"/>
              <a:tabLst>
                <a:tab pos="3227388" algn="l"/>
              </a:tabLst>
            </a:pPr>
            <a:r>
              <a:rPr lang="cs-CZ" sz="2400" b="1" dirty="0"/>
              <a:t>Výše dotace pro projekt:</a:t>
            </a:r>
          </a:p>
          <a:p>
            <a:pPr marL="800100" lvl="1" indent="-342900">
              <a:tabLst>
                <a:tab pos="3227388" algn="l"/>
              </a:tabLst>
            </a:pPr>
            <a:r>
              <a:rPr lang="cs-CZ" sz="2400" dirty="0"/>
              <a:t>Způsobilé výdaje: 	</a:t>
            </a:r>
            <a:r>
              <a:rPr lang="cs-CZ" sz="2400" b="1" dirty="0"/>
              <a:t>200 tis – 2 miliony Kč</a:t>
            </a:r>
          </a:p>
          <a:p>
            <a:pPr marL="342900" indent="-342900">
              <a:buFont typeface="Arial" pitchFamily="34" charset="0"/>
              <a:buChar char="•"/>
              <a:tabLst>
                <a:tab pos="3227388" algn="l"/>
              </a:tabLst>
            </a:pP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</a:rPr>
              <a:t>Projekt uvedený v MAP I.</a:t>
            </a:r>
          </a:p>
          <a:p>
            <a:pPr marL="342900" indent="-342900">
              <a:buFont typeface="Arial" pitchFamily="34" charset="0"/>
              <a:buChar char="•"/>
              <a:tabLst>
                <a:tab pos="3227388" algn="l"/>
              </a:tabLst>
            </a:pPr>
            <a:endParaRPr lang="cs-CZ" sz="2400" dirty="0"/>
          </a:p>
          <a:p>
            <a:pPr marL="342900" indent="-342900">
              <a:buFont typeface="Arial" pitchFamily="34" charset="0"/>
              <a:buChar char="•"/>
              <a:tabLst>
                <a:tab pos="3227388" algn="l"/>
              </a:tabLst>
            </a:pPr>
            <a:r>
              <a:rPr lang="cs-CZ" sz="2400" dirty="0"/>
              <a:t>Oblasti pro čerpání: 	</a:t>
            </a: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</a:rPr>
              <a:t>bezbariérovost</a:t>
            </a:r>
          </a:p>
          <a:p>
            <a:pPr marL="800100" lvl="1" indent="-342900">
              <a:tabLst>
                <a:tab pos="3227388" algn="l"/>
              </a:tabLst>
            </a:pPr>
            <a:r>
              <a:rPr lang="cs-CZ" sz="2400" b="1" dirty="0"/>
              <a:t>	klíčové kompetence – cizí jazyky, přírodní vědy, technické a řemeslné obory</a:t>
            </a:r>
          </a:p>
        </p:txBody>
      </p:sp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">
            <a:extLst>
              <a:ext uri="{FF2B5EF4-FFF2-40B4-BE49-F238E27FC236}">
                <a16:creationId xmlns:a16="http://schemas.microsoft.com/office/drawing/2014/main" id="{6A99A222-6048-4A34-9976-08BE71F97A73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3942080" y="251408"/>
            <a:ext cx="125984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07071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/>
          </a:p>
          <a:p>
            <a:pPr marL="342900" indent="-342900"/>
            <a:endParaRPr lang="cs-CZ" sz="2400" u="sng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36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cs-CZ" sz="2700" b="1" dirty="0">
                <a:solidFill>
                  <a:schemeClr val="accent6">
                    <a:lumMod val="75000"/>
                  </a:schemeClr>
                </a:solidFill>
              </a:rPr>
              <a:t>Další možnosti financování – MAS – IROP</a:t>
            </a:r>
          </a:p>
          <a:p>
            <a:pPr marL="342900" indent="-342900"/>
            <a:r>
              <a:rPr lang="cs-CZ" sz="2700" b="1" dirty="0">
                <a:solidFill>
                  <a:schemeClr val="accent6">
                    <a:lumMod val="75000"/>
                  </a:schemeClr>
                </a:solidFill>
              </a:rPr>
              <a:t>	- infrastrukturní projekty</a:t>
            </a:r>
          </a:p>
          <a:p>
            <a:pPr marL="342900" indent="-342900"/>
            <a:endParaRPr kumimoji="0" lang="cs-CZ" sz="27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27584" y="1988840"/>
            <a:ext cx="76328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cs-CZ" sz="2400" b="1" u="sng" dirty="0"/>
              <a:t>IROP – MAS</a:t>
            </a:r>
          </a:p>
          <a:p>
            <a:pPr marL="342900" indent="-342900">
              <a:buFont typeface="Arial" pitchFamily="34" charset="0"/>
              <a:buChar char="•"/>
              <a:tabLst>
                <a:tab pos="1435100" algn="l"/>
              </a:tabLst>
            </a:pPr>
            <a:r>
              <a:rPr lang="cs-CZ" sz="2400" dirty="0"/>
              <a:t>Aktivity 	 – </a:t>
            </a:r>
            <a:r>
              <a:rPr lang="cs-CZ" sz="2400" b="1" dirty="0"/>
              <a:t>stavební úpravy</a:t>
            </a:r>
          </a:p>
          <a:p>
            <a:pPr marL="800100" lvl="1" indent="-342900">
              <a:tabLst>
                <a:tab pos="1435100" algn="l"/>
              </a:tabLst>
            </a:pPr>
            <a:r>
              <a:rPr lang="cs-CZ" sz="2400" b="1" dirty="0"/>
              <a:t>		 </a:t>
            </a:r>
            <a:r>
              <a:rPr lang="cs-CZ" sz="2400" dirty="0"/>
              <a:t>– </a:t>
            </a:r>
            <a:r>
              <a:rPr lang="cs-CZ" sz="2400" b="1" dirty="0"/>
              <a:t>pořízení vybavení</a:t>
            </a:r>
          </a:p>
          <a:p>
            <a:pPr marL="800100" lvl="1" indent="-342900">
              <a:tabLst>
                <a:tab pos="1435100" algn="l"/>
              </a:tabLst>
            </a:pPr>
            <a:r>
              <a:rPr lang="cs-CZ" sz="2400" b="1" dirty="0"/>
              <a:t>		</a:t>
            </a:r>
            <a:r>
              <a:rPr lang="cs-CZ" sz="2400" dirty="0"/>
              <a:t> – </a:t>
            </a:r>
            <a:r>
              <a:rPr lang="cs-CZ" sz="2400" b="1" dirty="0"/>
              <a:t>venkovní učebna</a:t>
            </a:r>
          </a:p>
          <a:p>
            <a:pPr marL="800100" lvl="1" indent="-342900">
              <a:tabLst>
                <a:tab pos="1435100" algn="l"/>
              </a:tabLst>
            </a:pPr>
            <a:r>
              <a:rPr lang="cs-CZ" sz="2400" b="1" dirty="0"/>
              <a:t>		</a:t>
            </a:r>
            <a:r>
              <a:rPr lang="cs-CZ" sz="2400" dirty="0"/>
              <a:t> –</a:t>
            </a:r>
            <a:r>
              <a:rPr lang="cs-CZ" sz="2400" b="1" dirty="0"/>
              <a:t> kompenzační pomůcky</a:t>
            </a:r>
          </a:p>
          <a:p>
            <a:pPr marL="800100" lvl="1" indent="-342900">
              <a:tabLst>
                <a:tab pos="1435100" algn="l"/>
              </a:tabLst>
            </a:pPr>
            <a:r>
              <a:rPr lang="cs-CZ" sz="2400" b="1" dirty="0"/>
              <a:t>		</a:t>
            </a:r>
            <a:r>
              <a:rPr lang="cs-CZ" sz="2400" dirty="0"/>
              <a:t> – </a:t>
            </a:r>
            <a:r>
              <a:rPr lang="cs-CZ" sz="2400" b="1" dirty="0"/>
              <a:t>zeleň v okolí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400" dirty="0"/>
          </a:p>
          <a:p>
            <a:r>
              <a:rPr lang="cs-CZ" sz="2400" b="1" dirty="0"/>
              <a:t>Nutnost zpracované projektové a stavební dokumentace</a:t>
            </a: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">
            <a:extLst>
              <a:ext uri="{FF2B5EF4-FFF2-40B4-BE49-F238E27FC236}">
                <a16:creationId xmlns:a16="http://schemas.microsoft.com/office/drawing/2014/main" id="{3CC9A6E9-1962-43BF-A13F-CD8558CE819E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 bwMode="auto">
          <a:xfrm>
            <a:off x="3942080" y="251408"/>
            <a:ext cx="125984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07071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/>
          </a:p>
          <a:p>
            <a:pPr marL="342900" indent="-342900"/>
            <a:endParaRPr lang="cs-CZ" sz="2400" u="sng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37</a:t>
            </a:fld>
            <a:endParaRPr lang="cs-CZ" dirty="0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cs-CZ" sz="2700" b="1" dirty="0">
                <a:solidFill>
                  <a:schemeClr val="accent6">
                    <a:lumMod val="75000"/>
                  </a:schemeClr>
                </a:solidFill>
              </a:rPr>
              <a:t>Další možnosti financování – MAS – OPZ – Operační program zaměstnanost</a:t>
            </a:r>
            <a:endParaRPr kumimoji="0" lang="cs-CZ" sz="27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27584" y="2156663"/>
            <a:ext cx="76328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cs-CZ" sz="2400" b="1" u="sng" dirty="0"/>
              <a:t>OPZ – MAS</a:t>
            </a:r>
          </a:p>
          <a:p>
            <a:pPr marL="342900" indent="-342900">
              <a:buFont typeface="Arial" pitchFamily="34" charset="0"/>
              <a:buChar char="•"/>
              <a:tabLst>
                <a:tab pos="3671888" algn="l"/>
              </a:tabLst>
            </a:pPr>
            <a:r>
              <a:rPr lang="cs-CZ" sz="2400" dirty="0"/>
              <a:t>Otevření výzvy: 	</a:t>
            </a:r>
            <a:r>
              <a:rPr lang="cs-CZ" sz="2400" b="1" dirty="0"/>
              <a:t>březen 2018</a:t>
            </a:r>
          </a:p>
          <a:p>
            <a:pPr marL="342900" indent="-342900">
              <a:buFont typeface="Arial" pitchFamily="34" charset="0"/>
              <a:buChar char="•"/>
              <a:tabLst>
                <a:tab pos="3671888" algn="l"/>
              </a:tabLst>
            </a:pPr>
            <a:r>
              <a:rPr lang="cs-CZ" sz="2400" dirty="0"/>
              <a:t>Výše dotace pro projekt: 	</a:t>
            </a:r>
            <a:r>
              <a:rPr lang="cs-CZ" sz="2400" b="1" dirty="0"/>
              <a:t>400 000 – 1,2 mil Kč</a:t>
            </a:r>
          </a:p>
          <a:p>
            <a:pPr marL="342900" indent="-342900">
              <a:buFont typeface="Arial" pitchFamily="34" charset="0"/>
              <a:buChar char="•"/>
              <a:tabLst>
                <a:tab pos="3671888" algn="l"/>
              </a:tabLst>
            </a:pPr>
            <a:r>
              <a:rPr lang="cs-CZ" sz="2400" dirty="0"/>
              <a:t>Aktivity:	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cs-CZ" sz="2400" b="1" dirty="0"/>
              <a:t>Příměstské tábory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cs-CZ" sz="2400" b="1" dirty="0"/>
              <a:t>Zařízení péče o děti mimo školní vyučování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1" dirty="0"/>
              <a:t>Nutná konzultace s MAS</a:t>
            </a: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">
            <a:extLst>
              <a:ext uri="{FF2B5EF4-FFF2-40B4-BE49-F238E27FC236}">
                <a16:creationId xmlns:a16="http://schemas.microsoft.com/office/drawing/2014/main" id="{F8FFEDEE-FB69-4E48-9301-97C6A5A938C8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 bwMode="auto">
          <a:xfrm>
            <a:off x="3942080" y="251408"/>
            <a:ext cx="125984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07071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/>
          </a:p>
          <a:p>
            <a:pPr marL="342900" indent="-342900"/>
            <a:endParaRPr lang="cs-CZ" sz="2400" u="sng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38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71782" y="1260485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/>
            <a:r>
              <a:rPr lang="cs-CZ" sz="2700" b="1" dirty="0">
                <a:solidFill>
                  <a:schemeClr val="accent6">
                    <a:lumMod val="75000"/>
                  </a:schemeClr>
                </a:solidFill>
              </a:rPr>
              <a:t>Šablony II. – podpora z MAS</a:t>
            </a:r>
            <a:endParaRPr kumimoji="0" lang="cs-CZ" sz="27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19572" y="2044298"/>
            <a:ext cx="77048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tabLst>
                <a:tab pos="2424113" algn="l"/>
              </a:tabLst>
            </a:pPr>
            <a:r>
              <a:rPr lang="cs-CZ" sz="2400" b="1" dirty="0"/>
              <a:t>MAS = Místní akční skupina </a:t>
            </a:r>
            <a:r>
              <a:rPr lang="cs-CZ" sz="2400" dirty="0"/>
              <a:t>– </a:t>
            </a:r>
            <a:r>
              <a:rPr lang="cs-CZ" sz="2400" b="1" dirty="0"/>
              <a:t>komplexní podpora zdarma</a:t>
            </a:r>
          </a:p>
          <a:p>
            <a:pPr marL="342900" indent="-342900" algn="just">
              <a:buFont typeface="Arial" pitchFamily="34" charset="0"/>
              <a:buChar char="•"/>
              <a:tabLst>
                <a:tab pos="2424113" algn="l"/>
              </a:tabLst>
            </a:pPr>
            <a:endParaRPr lang="cs-CZ" sz="2400" b="1" u="sng" dirty="0"/>
          </a:p>
          <a:p>
            <a:pPr lvl="0" algn="just">
              <a:buFont typeface="Wingdings" pitchFamily="2" charset="2"/>
              <a:buChar char="Ø"/>
            </a:pPr>
            <a:r>
              <a:rPr lang="cs-CZ" sz="2400" dirty="0"/>
              <a:t>metodická podpora před podáním projektu</a:t>
            </a:r>
          </a:p>
          <a:p>
            <a:pPr lvl="0" algn="just"/>
            <a:r>
              <a:rPr lang="cs-CZ" sz="2400" dirty="0"/>
              <a:t>			během jeho realizace</a:t>
            </a:r>
          </a:p>
          <a:p>
            <a:pPr lvl="0" algn="just">
              <a:buFont typeface="Wingdings" pitchFamily="2" charset="2"/>
              <a:buChar char="Ø"/>
            </a:pPr>
            <a:endParaRPr lang="cs-CZ" sz="2400" dirty="0"/>
          </a:p>
          <a:p>
            <a:pPr lvl="0" algn="just">
              <a:buFont typeface="Wingdings" pitchFamily="2" charset="2"/>
              <a:buChar char="Ø"/>
            </a:pPr>
            <a:r>
              <a:rPr lang="cs-CZ" sz="2400" dirty="0"/>
              <a:t>konzultace během projektu, informování v případě změn</a:t>
            </a:r>
          </a:p>
          <a:p>
            <a:pPr lvl="0" algn="just">
              <a:buFont typeface="Wingdings" pitchFamily="2" charset="2"/>
              <a:buChar char="Ø"/>
            </a:pPr>
            <a:endParaRPr lang="cs-CZ" sz="2400" dirty="0"/>
          </a:p>
          <a:p>
            <a:pPr algn="just">
              <a:buFont typeface="Wingdings" pitchFamily="2" charset="2"/>
              <a:buChar char="Ø"/>
            </a:pPr>
            <a:r>
              <a:rPr lang="cs-CZ" sz="2400" dirty="0"/>
              <a:t>podpora při zpracování a kontrole zpráv o realizaci, příloh</a:t>
            </a:r>
            <a:endParaRPr lang="cs-CZ" sz="2400" b="1" u="sng" dirty="0"/>
          </a:p>
        </p:txBody>
      </p:sp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">
            <a:extLst>
              <a:ext uri="{FF2B5EF4-FFF2-40B4-BE49-F238E27FC236}">
                <a16:creationId xmlns:a16="http://schemas.microsoft.com/office/drawing/2014/main" id="{AC4B593A-E063-4217-9E02-0636A38AABB6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3942080" y="311534"/>
            <a:ext cx="125984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07071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19672" y="1988840"/>
            <a:ext cx="5472608" cy="57606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chemeClr val="tx1"/>
                </a:solidFill>
              </a:rPr>
              <a:t>Děkuji Vám za pozornost.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935597" y="2590413"/>
            <a:ext cx="65527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Darina Bártová</a:t>
            </a:r>
          </a:p>
          <a:p>
            <a:endParaRPr lang="cs-CZ" sz="2000" b="1" dirty="0"/>
          </a:p>
          <a:p>
            <a:r>
              <a:rPr lang="cs-CZ" sz="2000" b="1" dirty="0"/>
              <a:t>Místní akční skupina Mezi Úpou a Metují</a:t>
            </a:r>
            <a:br>
              <a:rPr lang="cs-CZ" sz="2000" dirty="0"/>
            </a:br>
            <a:r>
              <a:rPr lang="cs-CZ" sz="2000" dirty="0"/>
              <a:t>TGM 80</a:t>
            </a:r>
            <a:br>
              <a:rPr lang="cs-CZ" sz="2000" dirty="0"/>
            </a:br>
            <a:r>
              <a:rPr lang="cs-CZ" sz="2000" dirty="0"/>
              <a:t>Česká Skalice</a:t>
            </a:r>
          </a:p>
          <a:p>
            <a:r>
              <a:rPr lang="cs-CZ" sz="2000" dirty="0">
                <a:hlinkClick r:id="rId3"/>
              </a:rPr>
              <a:t>www.masmum.cz</a:t>
            </a:r>
            <a:r>
              <a:rPr lang="cs-CZ" sz="2000" dirty="0"/>
              <a:t>	darina.bartovamas@gmail.com</a:t>
            </a:r>
            <a:endParaRPr lang="cs-CZ" sz="24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39</a:t>
            </a:fld>
            <a:endParaRPr lang="cs-CZ"/>
          </a:p>
        </p:txBody>
      </p:sp>
      <p:pic>
        <p:nvPicPr>
          <p:cNvPr id="8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9" name="Zástupný symbol pro obsah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">
            <a:extLst>
              <a:ext uri="{FF2B5EF4-FFF2-40B4-BE49-F238E27FC236}">
                <a16:creationId xmlns:a16="http://schemas.microsoft.com/office/drawing/2014/main" id="{93ABDC93-A2B3-46B9-90D1-580B83610D45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 bwMode="auto">
          <a:xfrm>
            <a:off x="3942080" y="251408"/>
            <a:ext cx="125984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11185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F316C6-103A-42E0-82BA-1E5531C91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solidFill>
                  <a:schemeClr val="accent6">
                    <a:lumMod val="75000"/>
                  </a:schemeClr>
                </a:solidFill>
              </a:rPr>
              <a:t>Příklad: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4FB5DC2-5771-4C62-99FA-844690F47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FF652411-9EF4-4645-89F0-ABD6A1D18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latin typeface="+mn-lt"/>
              </a:rPr>
              <a:t>Minimální částka: 100 000 Kč za IČO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latin typeface="+mn-lt"/>
              </a:rPr>
              <a:t>Maximální varianta:</a:t>
            </a:r>
          </a:p>
          <a:p>
            <a:pPr marL="1143000" lvl="1" indent="-457200" fontAlgn="auto">
              <a:spcAft>
                <a:spcPts val="0"/>
              </a:spcAft>
              <a:defRPr/>
            </a:pPr>
            <a:r>
              <a:rPr lang="cs-CZ" sz="3200" b="1" dirty="0"/>
              <a:t>1 IČ = MŠ+ZŠ+ŠD+ŠK+SVČ+ZUŠ </a:t>
            </a:r>
          </a:p>
          <a:p>
            <a:pPr marL="1600200" lvl="2" indent="-457200" fontAlgn="auto">
              <a:spcAft>
                <a:spcPts val="0"/>
              </a:spcAft>
              <a:defRPr/>
            </a:pPr>
            <a:r>
              <a:rPr lang="cs-CZ" sz="2400" b="1" dirty="0"/>
              <a:t>300 000 Kč (MŠ) +</a:t>
            </a:r>
          </a:p>
          <a:p>
            <a:pPr marL="1600200" lvl="2" indent="-457200" fontAlgn="auto">
              <a:spcAft>
                <a:spcPts val="0"/>
              </a:spcAft>
              <a:defRPr/>
            </a:pPr>
            <a:r>
              <a:rPr lang="cs-CZ" sz="2400" b="1" dirty="0"/>
              <a:t>300 000 Kč (ZŠ) +</a:t>
            </a:r>
          </a:p>
          <a:p>
            <a:pPr marL="1600200" lvl="2" indent="-457200" fontAlgn="auto">
              <a:spcAft>
                <a:spcPts val="0"/>
              </a:spcAft>
              <a:defRPr/>
            </a:pPr>
            <a:r>
              <a:rPr lang="cs-CZ" sz="2400" b="1" dirty="0"/>
              <a:t>100 000 Kč (ŠD) +</a:t>
            </a:r>
          </a:p>
          <a:p>
            <a:pPr marL="1600200" lvl="2" indent="-457200" fontAlgn="auto">
              <a:spcAft>
                <a:spcPts val="0"/>
              </a:spcAft>
              <a:defRPr/>
            </a:pPr>
            <a:r>
              <a:rPr lang="cs-CZ" sz="2400" b="1" dirty="0"/>
              <a:t>100 000 Kč (ŠK) +</a:t>
            </a:r>
          </a:p>
          <a:p>
            <a:pPr marL="1600200" lvl="2" indent="-457200" fontAlgn="auto">
              <a:spcAft>
                <a:spcPts val="0"/>
              </a:spcAft>
              <a:defRPr/>
            </a:pPr>
            <a:r>
              <a:rPr lang="cs-CZ" sz="2400" b="1" dirty="0"/>
              <a:t>100 000 Kč (ZUŠ) </a:t>
            </a:r>
          </a:p>
          <a:p>
            <a:pPr lvl="2" indent="0" fontAlgn="auto">
              <a:spcAft>
                <a:spcPts val="0"/>
              </a:spcAft>
              <a:buNone/>
              <a:defRPr/>
            </a:pPr>
            <a:r>
              <a:rPr lang="cs-CZ" sz="2400" b="1" dirty="0"/>
              <a:t>= celkem 900 000 Kč na IČ</a:t>
            </a:r>
          </a:p>
          <a:p>
            <a:pPr marL="1600200" lvl="2" indent="-457200" fontAlgn="auto">
              <a:spcAft>
                <a:spcPts val="0"/>
              </a:spcAft>
              <a:defRPr/>
            </a:pPr>
            <a:r>
              <a:rPr lang="cs-CZ" sz="2400" b="1" dirty="0"/>
              <a:t>+ částky na děti/žáky/studenty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479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/>
          </a:p>
          <a:p>
            <a:pPr marL="342900" indent="-342900"/>
            <a:endParaRPr lang="cs-CZ" sz="2400" u="sng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187624" y="107421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/>
            <a:r>
              <a:rPr lang="cs-CZ" sz="2700" b="1" dirty="0">
                <a:solidFill>
                  <a:schemeClr val="accent6">
                    <a:lumMod val="75000"/>
                  </a:schemeClr>
                </a:solidFill>
              </a:rPr>
              <a:t>Šablony II. – krátké představení</a:t>
            </a:r>
            <a:endParaRPr kumimoji="0" lang="cs-CZ" sz="27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27584" y="1628800"/>
            <a:ext cx="7704856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Arial" pitchFamily="34" charset="0"/>
              <a:buChar char="•"/>
              <a:tabLst>
                <a:tab pos="2424113" algn="l"/>
              </a:tabLst>
            </a:pPr>
            <a:r>
              <a:rPr lang="cs-CZ" sz="2400" b="1" u="sng" dirty="0"/>
              <a:t>Administrativní náročnost:</a:t>
            </a:r>
          </a:p>
          <a:p>
            <a:pPr>
              <a:buFont typeface="Arial" pitchFamily="34" charset="0"/>
              <a:buChar char="•"/>
            </a:pPr>
            <a:r>
              <a:rPr lang="cs-CZ" sz="2400" b="1" dirty="0"/>
              <a:t>   Podání žádosti:</a:t>
            </a:r>
            <a:r>
              <a:rPr lang="cs-CZ" sz="2400" dirty="0"/>
              <a:t>	zpracování žádosti</a:t>
            </a:r>
          </a:p>
          <a:p>
            <a:pPr lvl="6"/>
            <a:r>
              <a:rPr lang="cs-CZ" sz="2400" dirty="0"/>
              <a:t>doložení všech potřebných příloh</a:t>
            </a:r>
          </a:p>
          <a:p>
            <a:pPr lvl="6"/>
            <a:endParaRPr lang="cs-CZ" sz="900" dirty="0"/>
          </a:p>
          <a:p>
            <a:pPr>
              <a:buFont typeface="Arial" pitchFamily="34" charset="0"/>
              <a:buChar char="•"/>
            </a:pPr>
            <a:r>
              <a:rPr lang="cs-CZ" sz="2400" b="1" dirty="0"/>
              <a:t>   Realizace projektu:</a:t>
            </a:r>
            <a:r>
              <a:rPr lang="cs-CZ" sz="2400" dirty="0"/>
              <a:t>	</a:t>
            </a:r>
          </a:p>
          <a:p>
            <a:pPr marL="900113" lvl="2">
              <a:buFont typeface="Arial" pitchFamily="34" charset="0"/>
              <a:buChar char="•"/>
            </a:pPr>
            <a:r>
              <a:rPr lang="cs-CZ" sz="2400" dirty="0"/>
              <a:t> připravení formulářů příloh</a:t>
            </a:r>
          </a:p>
          <a:p>
            <a:pPr marL="900113" lvl="4">
              <a:buFont typeface="Arial" pitchFamily="34" charset="0"/>
              <a:buChar char="•"/>
            </a:pPr>
            <a:r>
              <a:rPr lang="cs-CZ" sz="2400" dirty="0"/>
              <a:t> zpráva o realizaci (</a:t>
            </a:r>
            <a:r>
              <a:rPr lang="cs-CZ" sz="2400" dirty="0" err="1"/>
              <a:t>ZoR</a:t>
            </a:r>
            <a:r>
              <a:rPr lang="cs-CZ" sz="2400" dirty="0"/>
              <a:t>) – 1x8 měsíců</a:t>
            </a:r>
          </a:p>
          <a:p>
            <a:pPr marL="900113" lvl="4"/>
            <a:r>
              <a:rPr lang="cs-CZ" sz="2400" dirty="0"/>
              <a:t>		(+ vyplňování příloh + data v </a:t>
            </a:r>
            <a:r>
              <a:rPr lang="cs-CZ" sz="2400" dirty="0">
                <a:hlinkClick r:id="rId3"/>
              </a:rPr>
              <a:t>www.esfr.cz</a:t>
            </a:r>
            <a:r>
              <a:rPr lang="cs-CZ" sz="2400" dirty="0"/>
              <a:t>) pro 		učitelé, kteří překročí 24 hodin vzdělávání</a:t>
            </a:r>
          </a:p>
          <a:p>
            <a:pPr marL="900113" lvl="4"/>
            <a:r>
              <a:rPr lang="cs-CZ" sz="2400" dirty="0"/>
              <a:t>		 – nedokládá se účetnictví projektu</a:t>
            </a:r>
          </a:p>
          <a:p>
            <a:pPr marL="900113" lvl="4">
              <a:buFont typeface="Arial" pitchFamily="34" charset="0"/>
              <a:buChar char="•"/>
            </a:pPr>
            <a:r>
              <a:rPr lang="cs-CZ" sz="2400" dirty="0"/>
              <a:t> závěrečná zpráva o realizaci (ZZoR) </a:t>
            </a:r>
          </a:p>
          <a:p>
            <a:pPr marL="900113" lvl="4"/>
            <a:r>
              <a:rPr lang="cs-CZ" sz="2400" dirty="0"/>
              <a:t>popř. žádost o změnu</a:t>
            </a:r>
          </a:p>
        </p:txBody>
      </p:sp>
      <p:pic>
        <p:nvPicPr>
          <p:cNvPr id="12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">
            <a:extLst>
              <a:ext uri="{FF2B5EF4-FFF2-40B4-BE49-F238E27FC236}">
                <a16:creationId xmlns:a16="http://schemas.microsoft.com/office/drawing/2014/main" id="{5504B385-3391-403D-A669-8A0F6BB78F3A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 bwMode="auto">
          <a:xfrm>
            <a:off x="3942080" y="271686"/>
            <a:ext cx="125984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0707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197183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/>
            <a:r>
              <a:rPr lang="cs-CZ" sz="2700" b="1" dirty="0">
                <a:solidFill>
                  <a:schemeClr val="accent6">
                    <a:lumMod val="75000"/>
                  </a:schemeClr>
                </a:solidFill>
              </a:rPr>
              <a:t>Šablony II. – dotazníky …vstup/výstup</a:t>
            </a:r>
            <a:endParaRPr kumimoji="0" lang="cs-CZ" sz="27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27584" y="1844824"/>
            <a:ext cx="734481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/>
              <a:t>Dotazníkové šetření on-line:</a:t>
            </a:r>
            <a:r>
              <a:rPr lang="cs-CZ" sz="2400" b="1" dirty="0"/>
              <a:t>	</a:t>
            </a:r>
            <a:r>
              <a:rPr lang="cs-CZ" sz="2400" u="sng" dirty="0">
                <a:hlinkClick r:id="rId3"/>
              </a:rPr>
              <a:t>https://sberdat.uiv.cz/login</a:t>
            </a:r>
            <a:endParaRPr lang="cs-CZ" sz="2400" u="sng" dirty="0"/>
          </a:p>
          <a:p>
            <a:pPr algn="just"/>
            <a:r>
              <a:rPr lang="cs-CZ" sz="2400" dirty="0"/>
              <a:t>Žadatel vyplňuje 1 dotazník pro Šablony II. za 1 IČ.</a:t>
            </a:r>
          </a:p>
          <a:p>
            <a:pPr algn="just"/>
            <a:endParaRPr lang="cs-CZ" sz="1600" dirty="0"/>
          </a:p>
          <a:p>
            <a:pPr algn="just"/>
            <a:r>
              <a:rPr lang="cs-CZ" sz="2400" dirty="0"/>
              <a:t>Informace bude zasílána z MŠMT po vyhlášení výzvy (dat. schránka?). Dotazník je </a:t>
            </a:r>
            <a:r>
              <a:rPr lang="cs-CZ" sz="2400" b="1" u="sng" dirty="0">
                <a:solidFill>
                  <a:schemeClr val="accent2">
                    <a:lumMod val="75000"/>
                  </a:schemeClr>
                </a:solidFill>
              </a:rPr>
              <a:t>otevřen 6 měsíců před ukončením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Šablon I. </a:t>
            </a:r>
            <a:r>
              <a:rPr lang="cs-CZ" sz="2400" b="1" dirty="0">
                <a:solidFill>
                  <a:srgbClr val="FF0000"/>
                </a:solidFill>
              </a:rPr>
              <a:t>Není možné vyplnit dotazník po ukončení </a:t>
            </a:r>
            <a:r>
              <a:rPr lang="cs-CZ" sz="2400" dirty="0"/>
              <a:t>Šablon I.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2400" dirty="0"/>
              <a:t>Na konci odpovědí při vyplňování dotazníku je tlačítko </a:t>
            </a:r>
            <a:r>
              <a:rPr lang="cs-CZ" sz="2400" b="1" dirty="0">
                <a:solidFill>
                  <a:srgbClr val="FF0000"/>
                </a:solidFill>
              </a:rPr>
              <a:t>„</a:t>
            </a:r>
            <a:r>
              <a:rPr lang="cs-CZ" sz="2400" b="1" dirty="0" err="1">
                <a:solidFill>
                  <a:srgbClr val="FF0000"/>
                </a:solidFill>
              </a:rPr>
              <a:t>finalizovat</a:t>
            </a:r>
            <a:r>
              <a:rPr lang="cs-CZ" sz="2400" b="1" dirty="0">
                <a:solidFill>
                  <a:srgbClr val="FF0000"/>
                </a:solidFill>
              </a:rPr>
              <a:t>“ – neklikejte hned!!!</a:t>
            </a:r>
            <a:r>
              <a:rPr lang="cs-CZ" sz="2400" dirty="0"/>
              <a:t> Můžete se vrátit, odpovědi vyplnit tak, aby Vám vyšla povinná šablona jako 1 z těch, kterou budete chtít realizovat.</a:t>
            </a:r>
          </a:p>
        </p:txBody>
      </p:sp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">
            <a:extLst>
              <a:ext uri="{FF2B5EF4-FFF2-40B4-BE49-F238E27FC236}">
                <a16:creationId xmlns:a16="http://schemas.microsoft.com/office/drawing/2014/main" id="{68F42C39-7E5E-4E3B-A949-6AB3ABF7239C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 bwMode="auto">
          <a:xfrm>
            <a:off x="3942080" y="344557"/>
            <a:ext cx="125984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0707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/>
            <a:r>
              <a:rPr lang="cs-CZ" sz="2700" b="1" dirty="0">
                <a:solidFill>
                  <a:schemeClr val="accent6">
                    <a:lumMod val="75000"/>
                  </a:schemeClr>
                </a:solidFill>
              </a:rPr>
              <a:t>Šablony II. – dotazníky</a:t>
            </a:r>
            <a:endParaRPr kumimoji="0" lang="cs-CZ" sz="27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27584" y="1844824"/>
            <a:ext cx="73448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200" b="1" dirty="0">
                <a:solidFill>
                  <a:schemeClr val="accent2">
                    <a:lumMod val="75000"/>
                  </a:schemeClr>
                </a:solidFill>
              </a:rPr>
              <a:t>Vyplňujete 1 dotazník pro Šablony I (výstup) a pro Šablony II. (vstup)</a:t>
            </a:r>
          </a:p>
          <a:p>
            <a:pPr lvl="0" algn="just"/>
            <a:endParaRPr lang="cs-CZ" sz="800" dirty="0"/>
          </a:p>
          <a:p>
            <a:pPr lvl="0" algn="just"/>
            <a:r>
              <a:rPr lang="cs-CZ" sz="2200" dirty="0"/>
              <a:t>Vyhodnocuje se aktuální nejslabší oblast organizace, která potřebuje podporu; bude </a:t>
            </a:r>
            <a:r>
              <a:rPr lang="cs-CZ" sz="2200" b="1" dirty="0"/>
              <a:t>vygenerována 1 povinná šablona (</a:t>
            </a:r>
            <a:r>
              <a:rPr lang="cs-CZ" sz="2200" b="1" dirty="0" err="1"/>
              <a:t>pdf</a:t>
            </a:r>
            <a:r>
              <a:rPr lang="cs-CZ" sz="2200" b="1" dirty="0"/>
              <a:t>)</a:t>
            </a:r>
            <a:r>
              <a:rPr lang="cs-CZ" sz="2200" dirty="0"/>
              <a:t> - konzultace s MAS, jak vyplňovat. </a:t>
            </a:r>
          </a:p>
          <a:p>
            <a:pPr algn="just"/>
            <a:endParaRPr lang="cs-CZ" sz="1000" dirty="0"/>
          </a:p>
          <a:p>
            <a:pPr algn="just"/>
            <a:r>
              <a:rPr lang="cs-CZ" sz="2200" dirty="0"/>
              <a:t>DDM k 1 povinné šabloně vyberou ještě 1 povinnou šablonu z oblasti inkluze. Je možné vyplnit dotazník tak, aby vyšla tato povinná šablona právě z oblasti inkluze. </a:t>
            </a:r>
          </a:p>
          <a:p>
            <a:pPr algn="just"/>
            <a:endParaRPr lang="cs-CZ" sz="1000" dirty="0"/>
          </a:p>
          <a:p>
            <a:pPr algn="just"/>
            <a:r>
              <a:rPr lang="cs-CZ" sz="2200" b="1" dirty="0"/>
              <a:t>Nefunguje tlačítko „Zpět“ </a:t>
            </a:r>
            <a:r>
              <a:rPr lang="cs-CZ" sz="2200" dirty="0"/>
              <a:t>nahoře v prohlížeči, </a:t>
            </a:r>
            <a:r>
              <a:rPr lang="cs-CZ" sz="2200" b="1" dirty="0"/>
              <a:t>neklikejte na něj</a:t>
            </a:r>
            <a:r>
              <a:rPr lang="cs-CZ" sz="2200" dirty="0"/>
              <a:t>, můžete přijít o zatím vyplněná data. </a:t>
            </a:r>
            <a:r>
              <a:rPr lang="cs-CZ" sz="2200" b="1" dirty="0"/>
              <a:t>Používejte tlačítko „zpět“ v aplikaci.</a:t>
            </a:r>
          </a:p>
        </p:txBody>
      </p:sp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">
            <a:extLst>
              <a:ext uri="{FF2B5EF4-FFF2-40B4-BE49-F238E27FC236}">
                <a16:creationId xmlns:a16="http://schemas.microsoft.com/office/drawing/2014/main" id="{F8773416-43F3-47C0-A957-C5BE365E1893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3995936" y="404664"/>
            <a:ext cx="125984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0707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/>
          </a:p>
          <a:p>
            <a:pPr marL="342900" indent="-342900"/>
            <a:endParaRPr lang="cs-CZ" sz="2400" u="sng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/>
            <a:r>
              <a:rPr lang="cs-CZ" sz="2700" b="1" dirty="0">
                <a:solidFill>
                  <a:schemeClr val="accent6">
                    <a:lumMod val="75000"/>
                  </a:schemeClr>
                </a:solidFill>
              </a:rPr>
              <a:t>Šablony II. – krátké představení</a:t>
            </a:r>
            <a:endParaRPr kumimoji="0" lang="cs-CZ" sz="27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27584" y="1844824"/>
            <a:ext cx="74888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/>
              <a:t>Šablony:</a:t>
            </a:r>
            <a:r>
              <a:rPr lang="cs-CZ" sz="2400" b="1" dirty="0"/>
              <a:t>	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dirty="0"/>
              <a:t> </a:t>
            </a:r>
            <a:r>
              <a:rPr lang="cs-CZ" sz="2400" b="1" dirty="0"/>
              <a:t>Splnění bagatelní podpory není povinné pro Šablony II</a:t>
            </a:r>
            <a:r>
              <a:rPr lang="cs-CZ" sz="2400" dirty="0"/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dirty="0"/>
              <a:t> Projekt žadatel skládá z jednotlivých „šablon“.</a:t>
            </a:r>
          </a:p>
          <a:p>
            <a:pPr algn="just">
              <a:buFont typeface="Arial" pitchFamily="34" charset="0"/>
              <a:buChar char="•"/>
            </a:pPr>
            <a:endParaRPr lang="cs-CZ" sz="800" dirty="0"/>
          </a:p>
          <a:p>
            <a:pPr>
              <a:buFont typeface="Arial" pitchFamily="34" charset="0"/>
              <a:buChar char="•"/>
            </a:pPr>
            <a:r>
              <a:rPr lang="cs-CZ" sz="2400" dirty="0"/>
              <a:t> </a:t>
            </a:r>
            <a:r>
              <a:rPr lang="cs-CZ" sz="2400" b="1" dirty="0"/>
              <a:t>Šablona </a:t>
            </a:r>
            <a:r>
              <a:rPr lang="cs-CZ" sz="2400" dirty="0"/>
              <a:t>– předem definovaná činnost </a:t>
            </a:r>
            <a:r>
              <a:rPr lang="cs-CZ" sz="2400" b="1" dirty="0"/>
              <a:t>(cíl, popis, 	výstup, dokládání, náklady, indikátory).</a:t>
            </a:r>
            <a:endParaRPr lang="cs-CZ" sz="2400" dirty="0"/>
          </a:p>
          <a:p>
            <a:pPr lvl="1">
              <a:buFont typeface="Arial" pitchFamily="34" charset="0"/>
              <a:buChar char="•"/>
            </a:pPr>
            <a:r>
              <a:rPr lang="cs-CZ" sz="2400" dirty="0"/>
              <a:t> Ke každé šabloně jsou přiřazeny indikátory – viz 	</a:t>
            </a:r>
            <a:r>
              <a:rPr lang="cs-CZ" sz="2400" b="1" dirty="0"/>
              <a:t>Kalkulačka indikátorů </a:t>
            </a:r>
            <a:r>
              <a:rPr lang="cs-CZ" sz="2400" dirty="0"/>
              <a:t>(vypočítávají se automaticky)</a:t>
            </a:r>
            <a:endParaRPr lang="cs-CZ" sz="2400" b="1" dirty="0"/>
          </a:p>
          <a:p>
            <a:pPr>
              <a:buFont typeface="Arial" pitchFamily="34" charset="0"/>
              <a:buChar char="•"/>
            </a:pPr>
            <a:r>
              <a:rPr lang="cs-CZ" sz="2400" dirty="0"/>
              <a:t> Výstup šablony – předem definován (Word, XLS), 	dokládá se ve zprávě o realizaci projektu.</a:t>
            </a:r>
          </a:p>
        </p:txBody>
      </p:sp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">
            <a:extLst>
              <a:ext uri="{FF2B5EF4-FFF2-40B4-BE49-F238E27FC236}">
                <a16:creationId xmlns:a16="http://schemas.microsoft.com/office/drawing/2014/main" id="{2B157E14-B0AD-471B-9B4C-E8F231FD71F4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3942080" y="251408"/>
            <a:ext cx="125984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0707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/>
          </a:p>
          <a:p>
            <a:pPr marL="342900" indent="-342900"/>
            <a:endParaRPr lang="cs-CZ" sz="2400" u="sng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395536" y="1232756"/>
            <a:ext cx="8291264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/>
            <a:r>
              <a:rPr lang="cs-CZ" sz="2600" b="1" dirty="0">
                <a:solidFill>
                  <a:schemeClr val="accent6">
                    <a:lumMod val="75000"/>
                  </a:schemeClr>
                </a:solidFill>
              </a:rPr>
              <a:t>Šablony II. – Kalkulačka indikátorů – pro výpočet projektu </a:t>
            </a:r>
            <a:endParaRPr kumimoji="0" lang="cs-CZ" sz="26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9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988840"/>
            <a:ext cx="8754551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">
            <a:extLst>
              <a:ext uri="{FF2B5EF4-FFF2-40B4-BE49-F238E27FC236}">
                <a16:creationId xmlns:a16="http://schemas.microsoft.com/office/drawing/2014/main" id="{E7B65902-B6CB-4E34-BAB2-38116EDA0937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 bwMode="auto">
          <a:xfrm>
            <a:off x="4093892" y="302171"/>
            <a:ext cx="125984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07071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3847</TotalTime>
  <Words>2496</Words>
  <Application>Microsoft Office PowerPoint</Application>
  <PresentationFormat>Předvádění na obrazovce (4:3)</PresentationFormat>
  <Paragraphs>532</Paragraphs>
  <Slides>39</Slides>
  <Notes>37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3" baseType="lpstr">
      <vt:lpstr>Arial</vt:lpstr>
      <vt:lpstr>Calibri</vt:lpstr>
      <vt:lpstr>Wingdings</vt:lpstr>
      <vt:lpstr>Motiv systému Office</vt:lpstr>
      <vt:lpstr>Prezentace aplikace PowerPoint</vt:lpstr>
      <vt:lpstr>Prezentace aplikace PowerPoint</vt:lpstr>
      <vt:lpstr>Prezentace aplikace PowerPoint</vt:lpstr>
      <vt:lpstr>Příklad: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CZ.02.3.68/0.0/0.0/15_005/0000331</dc:title>
  <dc:creator>Splav</dc:creator>
  <cp:lastModifiedBy>Darina Bártová</cp:lastModifiedBy>
  <cp:revision>581</cp:revision>
  <cp:lastPrinted>2017-06-22T05:35:17Z</cp:lastPrinted>
  <dcterms:created xsi:type="dcterms:W3CDTF">2016-04-18T10:00:45Z</dcterms:created>
  <dcterms:modified xsi:type="dcterms:W3CDTF">2018-03-27T09:22:51Z</dcterms:modified>
</cp:coreProperties>
</file>