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8"/>
  </p:notesMasterIdLst>
  <p:handoutMasterIdLst>
    <p:handoutMasterId r:id="rId29"/>
  </p:handoutMasterIdLst>
  <p:sldIdLst>
    <p:sldId id="257" r:id="rId3"/>
    <p:sldId id="317" r:id="rId4"/>
    <p:sldId id="318" r:id="rId5"/>
    <p:sldId id="319" r:id="rId6"/>
    <p:sldId id="320" r:id="rId7"/>
    <p:sldId id="321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94DC60A-FC09-4254-B20B-88E36F9D5A42}">
          <p14:sldIdLst>
            <p14:sldId id="257"/>
            <p14:sldId id="317"/>
            <p14:sldId id="318"/>
            <p14:sldId id="319"/>
            <p14:sldId id="320"/>
            <p14:sldId id="321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ůžičková" initials="R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292"/>
    <a:srgbClr val="95FB4F"/>
    <a:srgbClr val="99FF33"/>
    <a:srgbClr val="FB64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434" autoAdjust="0"/>
  </p:normalViewPr>
  <p:slideViewPr>
    <p:cSldViewPr snapToGrid="0">
      <p:cViewPr varScale="1">
        <p:scale>
          <a:sx n="116" d="100"/>
          <a:sy n="116" d="100"/>
        </p:scale>
        <p:origin x="102" y="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524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883244" y="280087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51D8D-A4AF-40D8-92F5-6FDE5F9385CA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824" y="2983181"/>
            <a:ext cx="3158989" cy="8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0849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  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267FC-3EB7-4380-A6E4-413807738990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DB739-7117-43B9-B1F9-0B5B7BCC38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6237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925763" y="850900"/>
            <a:ext cx="4075112" cy="229235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DB739-7117-43B9-B1F9-0B5B7BCC3808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3439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/>
              <a:t>pro plochu 7 500 m2</a:t>
            </a:r>
          </a:p>
          <a:p>
            <a:endParaRPr lang="cs-CZ" altLang="cs-CZ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ADA8DF1-5488-44BB-BB73-2911A8805AEB}" type="slidenum">
              <a:rPr lang="cs-CZ" altLang="cs-CZ">
                <a:solidFill>
                  <a:prstClr val="black"/>
                </a:solidFill>
              </a:rPr>
              <a:pPr/>
              <a:t>7</a:t>
            </a:fld>
            <a:endParaRPr lang="cs-CZ" alt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914400" y="1752604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1481332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25351" y="274643"/>
            <a:ext cx="2369960" cy="5592761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24933" y="6092826"/>
            <a:ext cx="11235267" cy="468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cs-CZ" altLang="cs-CZ" sz="1630" b="1" dirty="0">
                <a:solidFill>
                  <a:srgbClr val="0033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www.opzp.cz</a:t>
            </a:r>
            <a:r>
              <a:rPr lang="cs-CZ" altLang="cs-CZ" sz="1630" b="1" dirty="0">
                <a:solidFill>
                  <a:srgbClr val="73767D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cs-CZ" altLang="cs-CZ" sz="1630" b="1" dirty="0">
                <a:solidFill>
                  <a:srgbClr val="3F9C3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zelená linka: 800 260 500  </a:t>
            </a:r>
            <a:r>
              <a:rPr lang="cs-CZ" altLang="cs-CZ" sz="1630" b="1" dirty="0">
                <a:solidFill>
                  <a:srgbClr val="0033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dotazy@sfzp.cz</a:t>
            </a:r>
          </a:p>
        </p:txBody>
      </p:sp>
      <p:pic>
        <p:nvPicPr>
          <p:cNvPr id="3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6" y="115889"/>
            <a:ext cx="7294033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5" y="6092825"/>
            <a:ext cx="3553884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079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8" b="11234"/>
          <a:stretch>
            <a:fillRect/>
          </a:stretch>
        </p:blipFill>
        <p:spPr bwMode="auto">
          <a:xfrm>
            <a:off x="431802" y="6092828"/>
            <a:ext cx="41275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817" y="6192838"/>
            <a:ext cx="3556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4419" y="274641"/>
            <a:ext cx="11040533" cy="706437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24419" y="1557338"/>
            <a:ext cx="10805583" cy="4525962"/>
          </a:xfrm>
        </p:spPr>
        <p:txBody>
          <a:bodyPr/>
          <a:lstStyle/>
          <a:p>
            <a:r>
              <a:rPr lang="cs-CZ" altLang="cs-CZ" dirty="0"/>
              <a:t>Zástupný text (Styl ve Wordu: Nadpis 2)</a:t>
            </a:r>
          </a:p>
          <a:p>
            <a:pPr lvl="1"/>
            <a:r>
              <a:rPr lang="cs-CZ" altLang="cs-CZ" dirty="0"/>
              <a:t>1x tabulátor + zástupný text (Styl Wordu: Nadpis 3)</a:t>
            </a:r>
          </a:p>
          <a:p>
            <a:pPr lvl="2"/>
            <a:r>
              <a:rPr lang="cs-CZ" altLang="cs-CZ" dirty="0"/>
              <a:t>2x tabulátor + zástup. text (Styl Wordu: Nadpis 4)</a:t>
            </a:r>
          </a:p>
          <a:p>
            <a:pPr lvl="3"/>
            <a:r>
              <a:rPr lang="cs-CZ" altLang="cs-CZ" dirty="0"/>
              <a:t>3x tabulátor + zástupný text (Styl Wordu: Nadpis 5)</a:t>
            </a:r>
          </a:p>
          <a:p>
            <a:pPr lvl="4"/>
            <a:r>
              <a:rPr lang="cs-CZ" altLang="cs-CZ" dirty="0"/>
              <a:t>4x tabulátor + zástupný text (Styl Wordu: Nadpis 6)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847167" y="6245225"/>
            <a:ext cx="28448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086FFC9E-29AB-4BAF-B689-229F0BEEB97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9651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z loga d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6" y="115889"/>
            <a:ext cx="7294033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817" y="6192838"/>
            <a:ext cx="3556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491219" y="2852936"/>
            <a:ext cx="10805583" cy="8635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0437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48133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48133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193370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9600" y="1444297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1444297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5840098" y="6407947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1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609600" y="1481331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5B9AA75-2D03-40A2-BC20-00B95DA0901A}" type="datetimeFigureOut">
              <a:rPr lang="cs-CZ" smtClean="0"/>
              <a:t>13.08.2019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894CB5-2B4B-4D16-87AE-CC366DF3294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9" y="274641"/>
            <a:ext cx="10847916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9" y="1557338"/>
            <a:ext cx="1080558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73767D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53C5B8-74BA-406D-8930-353D0EB1E190}" type="slidenum">
              <a:rPr lang="cs-CZ" altLang="cs-CZ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21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latin typeface="Segoe UI" pitchFamily="34" charset="0"/>
          <a:cs typeface="Segoe U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lr>
          <a:srgbClr val="0046AD"/>
        </a:buClr>
        <a:buFont typeface="Arial" charset="0"/>
        <a:buChar char="•"/>
        <a:defRPr sz="26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82550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4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233488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41475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mum.cz/mas-1/vyzvy-mas/vyzvy-opzp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3879" y="1825627"/>
            <a:ext cx="10797436" cy="4438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 </a:t>
            </a:r>
          </a:p>
          <a:p>
            <a:pPr marL="0" indent="0" algn="ctr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Seminář pro žadatele </a:t>
            </a:r>
          </a:p>
          <a:p>
            <a:pPr marL="0" indent="0" algn="ctr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Výzva MAS Mezi Úpou a Metují - OPŽP - Realizace sídelní zeleně I.</a:t>
            </a:r>
          </a:p>
          <a:p>
            <a:pPr marL="0" indent="0" algn="ctr">
              <a:buNone/>
            </a:pP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Česká Skalice 14. 8. 2019</a:t>
            </a:r>
          </a:p>
          <a:p>
            <a:pPr marL="0" indent="0" algn="ctr">
              <a:buNone/>
            </a:pPr>
            <a:endParaRPr lang="cs-CZ" sz="2000" dirty="0"/>
          </a:p>
        </p:txBody>
      </p:sp>
      <p:pic>
        <p:nvPicPr>
          <p:cNvPr id="1026" name="Obrázek 1" descr="C:\Users\paldav\Desktop\Loga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68" y="725358"/>
            <a:ext cx="6171815" cy="101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9740374-B659-4830-AD01-D7FE03603AB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280" y="904922"/>
            <a:ext cx="2057400" cy="657225"/>
          </a:xfrm>
          <a:prstGeom prst="rect">
            <a:avLst/>
          </a:prstGeom>
        </p:spPr>
      </p:pic>
      <p:pic>
        <p:nvPicPr>
          <p:cNvPr id="6" name="obrázek 1">
            <a:extLst>
              <a:ext uri="{FF2B5EF4-FFF2-40B4-BE49-F238E27FC236}">
                <a16:creationId xmlns:a16="http://schemas.microsoft.com/office/drawing/2014/main" id="{15C06087-2768-488A-ADBF-1AA2F29BF77A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280" y="5423245"/>
            <a:ext cx="2686050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5188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3688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1. Plná moc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dirty="0"/>
              <a:t>pro osobu oprávněnou jednat jménem statutárního zástupce (plná moc k podpisu příloh a formuláře žádosti, podání žádosti o platbu apod.). Plná moc nemusí být úředně ověřena. Může být vyhotovena v IS KP14+ pomocí šablony uložené v systému nebo přiložena samostatně jako příloha.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4263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3688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b="1" dirty="0"/>
              <a:t>2. Prohlášení o plátcovství DPH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dirty="0"/>
              <a:t>předkládá se v případě, že je žadatel plátcem DPH, ale nebude na předmět podpory uplatňovat odpočet DPH</a:t>
            </a:r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endParaRPr lang="cs-CZ" sz="2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5026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36880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3. Kumulativní rozpočet projektu dle závazného vzoru</a:t>
            </a:r>
          </a:p>
          <a:p>
            <a:pPr marL="109728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dirty="0"/>
              <a:t>zpracovaný dle závazného vzoru uveřejněného v rámci výzvy, jedná se o souhrnný rozpočet (cena za realizaci, projektovou přípravu, nákup nemovitosti,  propagaci, neuznané náklady atd.) musí být podepsán žadatelem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829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146629"/>
            <a:ext cx="10508776" cy="537125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/>
              <a:t>4. Vyjádření stavebního úřadu zda akce vyžaduje </a:t>
            </a:r>
          </a:p>
          <a:p>
            <a:pPr marL="109728" indent="0">
              <a:buNone/>
            </a:pPr>
            <a:r>
              <a:rPr lang="cs-CZ" b="1" dirty="0"/>
              <a:t>    či nevyžaduje  úkon stavebního úřadu</a:t>
            </a:r>
            <a:endParaRPr lang="cs-CZ" dirty="0"/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Vyžaduje-li doložíme: </a:t>
            </a:r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Stavební povolení, povolení k nakládání s vodami územní rozhodnutí/ souhlas, souhlas s ohlášením stavby/ terénních  úprav/ udržovacích prací,</a:t>
            </a:r>
          </a:p>
          <a:p>
            <a:pPr marL="0" lvl="0" indent="0" algn="just" defTabSz="457200">
              <a:spcBef>
                <a:spcPts val="1000"/>
              </a:spcBef>
              <a:buClr>
                <a:srgbClr val="99CB38"/>
              </a:buClr>
              <a:buSzTx/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Nevyžaduje-li doložíme: </a:t>
            </a:r>
          </a:p>
          <a:p>
            <a:pPr marL="0" indent="0" algn="just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Souhrnné stanovisko odboru životního prostředí a všechny povinné dokumenty vyplývající z jeho požadavků. Stanovisko orgánu státní správy (místně a věcně příslušný stavební úřad) dokládající soulad s územně plánovací dokumentací nebo schváleným plánem pozemkových úprav. </a:t>
            </a:r>
          </a:p>
          <a:p>
            <a:pPr marL="109728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539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3570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Vyjádření příslušného orgánu ochrany přírody</a:t>
            </a:r>
          </a:p>
          <a:p>
            <a:pPr marL="109728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Dokládá se v případě realizace opatření na území zvláště chráněných území a lokalit soustavy Natura 2000,</a:t>
            </a: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že opatření není v rozporu s plánem/zásadami péče, souhrnem doporučeného opatření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a plněním cílů ochrany k zachování předmětu ochrany.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692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3570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6. Smlouva o smlouvě budoucí nebo kupní smlouva </a:t>
            </a:r>
          </a:p>
          <a:p>
            <a:pPr marL="109728" indent="0">
              <a:buNone/>
            </a:pPr>
            <a:endParaRPr lang="cs-CZ" b="1" dirty="0"/>
          </a:p>
          <a:p>
            <a:pPr marL="109728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případě nákupu nemovitosti nebo pozemku</a:t>
            </a:r>
          </a:p>
          <a:p>
            <a:pPr marL="109728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784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3570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Ocenění pozemku nebo jiné nemovitosti </a:t>
            </a:r>
          </a:p>
          <a:p>
            <a:pPr marL="109728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případě, že je uplatněna podpora na nákup pozemku nebo jiné nemovitosti</a:t>
            </a:r>
          </a:p>
          <a:p>
            <a:pPr marL="109728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368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1946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8. Čestné prohlášení žadatele obsahující skutečnosti:</a:t>
            </a:r>
          </a:p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že má na pozemcích realizace akce vypořádány vlastnické vztahy,</a:t>
            </a:r>
          </a:p>
          <a:p>
            <a:pPr>
              <a:buFontTx/>
              <a:buChar char="-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že součástí projektu nebude realizace opatření, která byla rozhodnutím orgánu správy uložena nebo vyplývají ze zákona jako kompenzační, náhradní nebo nápravná.</a:t>
            </a:r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2512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1946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9. Čestné prohlášení o skutečných majitelích právnické  </a:t>
            </a:r>
          </a:p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   osoby a její vlastnické struktuře </a:t>
            </a:r>
          </a:p>
          <a:p>
            <a:pPr marL="109728" indent="0">
              <a:buNone/>
            </a:pPr>
            <a:endParaRPr lang="cs-CZ" sz="2400" b="1" dirty="0"/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/>
              <a:t>dokládají všechny právnické osoby </a:t>
            </a:r>
          </a:p>
          <a:p>
            <a:pPr>
              <a:buClr>
                <a:schemeClr val="accent3"/>
              </a:buClr>
              <a:buFontTx/>
              <a:buChar char="-"/>
            </a:pPr>
            <a:r>
              <a:rPr lang="cs-CZ" sz="2400" dirty="0"/>
              <a:t>čestné prohlášení je ke stažení na www.opzp.cz.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386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291771"/>
            <a:ext cx="10508776" cy="41946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10. Projektová dokumentace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E036AD-4402-4EFE-A357-86C49257B6D0}"/>
              </a:ext>
            </a:extLst>
          </p:cNvPr>
          <p:cNvSpPr/>
          <p:nvPr/>
        </p:nvSpPr>
        <p:spPr>
          <a:xfrm>
            <a:off x="682011" y="2270571"/>
            <a:ext cx="1050877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předkládá se v konečném stupni přípravy pro daný typ projektu, </a:t>
            </a:r>
          </a:p>
          <a:p>
            <a:pPr algn="just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Součástí projektové dokumentace bude zákres situace do katastrální mapy vypracovaný zpracovatelem projektové dokumentace a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oceněný položkový výkaz výměr ve formátu </a:t>
            </a:r>
            <a:r>
              <a:rPr lang="cs-CZ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xls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relevantních případech musí projektová dokumentace jednoznačně specifikovat, jak bude naloženo s odtěženým materiálem.</a:t>
            </a:r>
          </a:p>
        </p:txBody>
      </p:sp>
    </p:spTree>
    <p:extLst>
      <p:ext uri="{BB962C8B-B14F-4D97-AF65-F5344CB8AC3E}">
        <p14:creationId xmlns:p14="http://schemas.microsoft.com/office/powerpoint/2010/main" val="310242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8097" y="1177445"/>
            <a:ext cx="10635641" cy="5414423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    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 </a:t>
            </a:r>
            <a:endParaRPr lang="cs-CZ" sz="8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1</a:t>
            </a:r>
            <a:r>
              <a:rPr lang="cs-CZ" b="1" dirty="0">
                <a:solidFill>
                  <a:schemeClr val="tx1"/>
                </a:solidFill>
              </a:rPr>
              <a:t>. Identifikace výzvy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5" name="Zástupný symbol pro obsah 3">
            <a:extLst>
              <a:ext uri="{FF2B5EF4-FFF2-40B4-BE49-F238E27FC236}">
                <a16:creationId xmlns:a16="http://schemas.microsoft.com/office/drawing/2014/main" id="{BF00FF33-0D46-49A3-B45A-95B057F12B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21158"/>
              </p:ext>
            </p:extLst>
          </p:nvPr>
        </p:nvGraphicFramePr>
        <p:xfrm>
          <a:off x="1560945" y="1961880"/>
          <a:ext cx="9943670" cy="37606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971835">
                  <a:extLst>
                    <a:ext uri="{9D8B030D-6E8A-4147-A177-3AD203B41FA5}">
                      <a16:colId xmlns:a16="http://schemas.microsoft.com/office/drawing/2014/main" val="71701201"/>
                    </a:ext>
                  </a:extLst>
                </a:gridCol>
                <a:gridCol w="4971835">
                  <a:extLst>
                    <a:ext uri="{9D8B030D-6E8A-4147-A177-3AD203B41FA5}">
                      <a16:colId xmlns:a16="http://schemas.microsoft.com/office/drawing/2014/main" val="2018046328"/>
                    </a:ext>
                  </a:extLst>
                </a:gridCol>
              </a:tblGrid>
              <a:tr h="465778">
                <a:tc>
                  <a:txBody>
                    <a:bodyPr/>
                    <a:lstStyle/>
                    <a:p>
                      <a:r>
                        <a:rPr lang="cs-CZ" b="0" dirty="0"/>
                        <a:t>Vyhlašovatel výzvy: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MAS Mezi Úpou a Metují, z.s.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5607534"/>
                  </a:ext>
                </a:extLst>
              </a:tr>
              <a:tr h="464457">
                <a:tc>
                  <a:txBody>
                    <a:bodyPr/>
                    <a:lstStyle/>
                    <a:p>
                      <a:r>
                        <a:rPr lang="cs-CZ" dirty="0"/>
                        <a:t>Alokace výzvy (prostředky EU):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6.000.000</a:t>
                      </a:r>
                      <a:r>
                        <a:rPr lang="cs-CZ" baseline="0" dirty="0"/>
                        <a:t> </a:t>
                      </a:r>
                      <a:r>
                        <a:rPr lang="cs-CZ" dirty="0"/>
                        <a:t>Kč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130078"/>
                  </a:ext>
                </a:extLst>
              </a:tr>
              <a:tr h="493486">
                <a:tc>
                  <a:txBody>
                    <a:bodyPr/>
                    <a:lstStyle/>
                    <a:p>
                      <a:r>
                        <a:rPr lang="cs-CZ" dirty="0"/>
                        <a:t>Datum zahájení příjmu žádostí: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15.03.2019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6594528"/>
                  </a:ext>
                </a:extLst>
              </a:tr>
              <a:tr h="420914">
                <a:tc>
                  <a:txBody>
                    <a:bodyPr/>
                    <a:lstStyle/>
                    <a:p>
                      <a:r>
                        <a:rPr lang="cs-CZ" dirty="0"/>
                        <a:t>Ukončení příjmu žádostí: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27.08.2019  ve 20:00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286796"/>
                  </a:ext>
                </a:extLst>
              </a:tr>
              <a:tr h="477161">
                <a:tc>
                  <a:txBody>
                    <a:bodyPr/>
                    <a:lstStyle/>
                    <a:p>
                      <a:r>
                        <a:rPr lang="cs-CZ" dirty="0"/>
                        <a:t>Míra podpory/spoluúčast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60 % / 40% 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2733415"/>
                  </a:ext>
                </a:extLst>
              </a:tr>
              <a:tr h="502508">
                <a:tc>
                  <a:txBody>
                    <a:bodyPr/>
                    <a:lstStyle/>
                    <a:p>
                      <a:r>
                        <a:rPr lang="cs-CZ" dirty="0"/>
                        <a:t>Nejzazší datum pro ukončení  projektu: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31.12.2023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659312"/>
                  </a:ext>
                </a:extLst>
              </a:tr>
              <a:tr h="466799">
                <a:tc>
                  <a:txBody>
                    <a:bodyPr/>
                    <a:lstStyle/>
                    <a:p>
                      <a:r>
                        <a:rPr lang="cs-CZ" dirty="0"/>
                        <a:t>Minimální výše způsobilých výdajů: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100.000 Kč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550589"/>
                  </a:ext>
                </a:extLst>
              </a:tr>
              <a:tr h="469557">
                <a:tc>
                  <a:txBody>
                    <a:bodyPr/>
                    <a:lstStyle/>
                    <a:p>
                      <a:r>
                        <a:rPr lang="cs-CZ" dirty="0"/>
                        <a:t>Maximální výše způsobilých výdajů: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2.500.000 Kč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42525"/>
                  </a:ext>
                </a:extLst>
              </a:tr>
            </a:tbl>
          </a:graphicData>
        </a:graphic>
      </p:graphicFrame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1560945" y="1334280"/>
            <a:ext cx="9943667" cy="621587"/>
          </a:xfrm>
          <a:prstGeom prst="rect">
            <a:avLst/>
          </a:prstGeom>
        </p:spPr>
        <p:txBody>
          <a:bodyPr vert="horz" rtlCol="0" anchor="ctr">
            <a:normAutofit fontScale="6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Výzva č. 102/05_18_128/CLLD_16_01_129</a:t>
            </a:r>
            <a:br>
              <a:rPr lang="cs-CZ" sz="32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46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194629"/>
          </a:xfrm>
        </p:spPr>
        <p:txBody>
          <a:bodyPr>
            <a:normAutofit fontScale="55000" lnSpcReduction="20000"/>
          </a:bodyPr>
          <a:lstStyle/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popis a posouzení výchozího stavu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lokality před realizací opatření vč. širších územních vztahů, fotodokumentace a </a:t>
            </a:r>
            <a:r>
              <a:rPr lang="cs-CZ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biologického posouzení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(zejména výskyt zvláště chráněných druhů, průzkum, NDOP, literatura, aj. nerelevantní pro návštěvnická střediska, u kterých se předkládá interpretační plán), zhodnocení stávajících biologických a ekologických hodnot lokality nemusí být v rozsahu hodnocení dle § 67 zákona č. 114/1992 Sb. o ochraně přírody a krajiny zpracovaného autorizovanou osobou;</a:t>
            </a:r>
          </a:p>
          <a:p>
            <a:pPr algn="just"/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zdůvodnění potřeby realizace opatření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– popis změn přispívajících k posílení přirozených funkcí krajiny dosažených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realizací opatření</a:t>
            </a:r>
          </a:p>
          <a:p>
            <a:pPr algn="just"/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posouzení a popis možných negativních vlivů v průběhu realizace opatření 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na přírodu a krajinu včetně návrhu opatření na jejich eliminaci.</a:t>
            </a:r>
          </a:p>
          <a:p>
            <a:pPr algn="just"/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d) v případě návaznosti na jiná opatření bude PD obsahovat popis této návaznosti tak, aby umožnil posoudit její význam pro navrhované opatření. </a:t>
            </a:r>
            <a:endParaRPr lang="cs-CZ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6691CE-0753-4763-BB13-B60AED429843}"/>
              </a:ext>
            </a:extLst>
          </p:cNvPr>
          <p:cNvSpPr/>
          <p:nvPr/>
        </p:nvSpPr>
        <p:spPr>
          <a:xfrm>
            <a:off x="823415" y="1090553"/>
            <a:ext cx="5152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lvl="0" algn="just">
              <a:spcBef>
                <a:spcPts val="400"/>
              </a:spcBef>
              <a:buClr>
                <a:srgbClr val="98C723"/>
              </a:buClr>
              <a:buSzPct val="68000"/>
            </a:pPr>
            <a:r>
              <a:rPr lang="cs-CZ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Projektová dokumentace</a:t>
            </a:r>
          </a:p>
        </p:txBody>
      </p:sp>
    </p:spTree>
    <p:extLst>
      <p:ext uri="{BB962C8B-B14F-4D97-AF65-F5344CB8AC3E}">
        <p14:creationId xmlns:p14="http://schemas.microsoft.com/office/powerpoint/2010/main" val="434458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609408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3"/>
              </a:buClr>
            </a:pPr>
            <a:r>
              <a:rPr lang="cs-CZ" sz="2400" dirty="0"/>
              <a:t>průvodní zpráva,</a:t>
            </a:r>
          </a:p>
          <a:p>
            <a:pPr algn="just"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inventarizace (soupis) dřevin 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návrh péče o výsadby po dobu jejich udržitelnosti, tzn. po dobu 10 let,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situační výkres do podkladové mapy KN v měřítku 1 : 10 000 a podrobnější výkres 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situační výkres stávajícího stavu v měřítku 1 : 200 až 1 : 2000 včetně inventarizace dřevin (pokud se jedná o regeneraci stávajících vegetačních prvků),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podrobný situační výkres navrhovaného řešení v měřítku 1 : 200 až 1 : 2000,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podrobný popis výsadby (slovní charakteristika výsadby a osazovací plán),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rozpočet akce přehledně členěný dle jednotlivých opatření a procentních omezeních)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zákres dotčených inženýrských sítí,</a:t>
            </a:r>
          </a:p>
          <a:p>
            <a:pPr>
              <a:buClr>
                <a:schemeClr val="accent3"/>
              </a:buClr>
              <a:buFont typeface="Wingdings 3" panose="05040102010807070707" pitchFamily="18" charset="2"/>
              <a:buChar char=""/>
            </a:pPr>
            <a:r>
              <a:rPr lang="cs-CZ" sz="2400" dirty="0"/>
              <a:t>předpokládaný harmonogram prací s popisem realizace a následné péče</a:t>
            </a:r>
          </a:p>
          <a:p>
            <a:pPr marL="109728" indent="0">
              <a:buNone/>
            </a:pPr>
            <a:endParaRPr lang="cs-CZ" sz="2400" b="1" dirty="0"/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6691CE-0753-4763-BB13-B60AED429843}"/>
              </a:ext>
            </a:extLst>
          </p:cNvPr>
          <p:cNvSpPr/>
          <p:nvPr/>
        </p:nvSpPr>
        <p:spPr>
          <a:xfrm>
            <a:off x="823415" y="1090553"/>
            <a:ext cx="5152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lvl="0" algn="just">
              <a:spcBef>
                <a:spcPts val="400"/>
              </a:spcBef>
              <a:buClr>
                <a:srgbClr val="98C723"/>
              </a:buClr>
              <a:buSzPct val="68000"/>
            </a:pPr>
            <a:r>
              <a:rPr lang="cs-CZ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Projektová dokumentace</a:t>
            </a:r>
          </a:p>
        </p:txBody>
      </p:sp>
    </p:spTree>
    <p:extLst>
      <p:ext uri="{BB962C8B-B14F-4D97-AF65-F5344CB8AC3E}">
        <p14:creationId xmlns:p14="http://schemas.microsoft.com/office/powerpoint/2010/main" val="946835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6094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400" dirty="0"/>
              <a:t>Dle typu žadatele a výše podpory 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VŽDY:</a:t>
            </a:r>
          </a:p>
          <a:p>
            <a:pPr>
              <a:buClr>
                <a:schemeClr val="accent3"/>
              </a:buClr>
            </a:pPr>
            <a:r>
              <a:rPr lang="cs-CZ" sz="2400" b="1" dirty="0"/>
              <a:t>Čestné prohlášení o schopnosti prokázat zajištění vlastních zdrojů žadatele včetně komentáře</a:t>
            </a:r>
          </a:p>
          <a:p>
            <a:pPr>
              <a:buClr>
                <a:schemeClr val="accent3"/>
              </a:buClr>
            </a:pPr>
            <a:r>
              <a:rPr lang="cs-CZ" sz="2400" b="1" dirty="0"/>
              <a:t>Prohlášení o typu subjektu (veřejný/soukromý)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OSTATNÍ: </a:t>
            </a:r>
          </a:p>
          <a:p>
            <a:pPr marL="0" indent="0">
              <a:buNone/>
            </a:pPr>
            <a:r>
              <a:rPr lang="cs-CZ" sz="2400" dirty="0"/>
              <a:t>Např: daňové přiznání, rozvaha, výkaz zisku a ztrát, zpráva auditora atd.</a:t>
            </a:r>
          </a:p>
          <a:p>
            <a:pPr marL="109728" indent="0">
              <a:buNone/>
            </a:pPr>
            <a:endParaRPr lang="cs-CZ" sz="2400" b="1" dirty="0"/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5</a:t>
            </a:r>
            <a:r>
              <a:rPr lang="cs-CZ" b="1" dirty="0">
                <a:solidFill>
                  <a:schemeClr val="tx1"/>
                </a:solidFill>
              </a:rPr>
              <a:t>. Přílohy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6691CE-0753-4763-BB13-B60AED429843}"/>
              </a:ext>
            </a:extLst>
          </p:cNvPr>
          <p:cNvSpPr/>
          <p:nvPr/>
        </p:nvSpPr>
        <p:spPr>
          <a:xfrm>
            <a:off x="1254910" y="1090553"/>
            <a:ext cx="428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 lvl="0" algn="just">
              <a:spcBef>
                <a:spcPts val="400"/>
              </a:spcBef>
              <a:buClr>
                <a:srgbClr val="98C723"/>
              </a:buClr>
              <a:buSzPct val="68000"/>
            </a:pPr>
            <a:r>
              <a:rPr lang="cs-CZ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Ekonomické přílohy</a:t>
            </a:r>
          </a:p>
        </p:txBody>
      </p:sp>
    </p:spTree>
    <p:extLst>
      <p:ext uri="{BB962C8B-B14F-4D97-AF65-F5344CB8AC3E}">
        <p14:creationId xmlns:p14="http://schemas.microsoft.com/office/powerpoint/2010/main" val="278473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791392"/>
            <a:ext cx="10508776" cy="46094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cs-CZ" sz="2400" b="1" dirty="0"/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6</a:t>
            </a:r>
            <a:r>
              <a:rPr lang="cs-CZ" b="1" dirty="0">
                <a:solidFill>
                  <a:schemeClr val="tx1"/>
                </a:solidFill>
              </a:rPr>
              <a:t>. Projektová příprava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768B896-2F49-4E49-BC4C-88A2694F0F04}"/>
              </a:ext>
            </a:extLst>
          </p:cNvPr>
          <p:cNvSpPr/>
          <p:nvPr/>
        </p:nvSpPr>
        <p:spPr>
          <a:xfrm>
            <a:off x="823415" y="1582341"/>
            <a:ext cx="10508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Výdaje na přípravu projektu a na činnost odborného technického nebo autorského dozoru lze považovat za způsobilé maximálně do výše 6–15 % z celkových způsobilých přímých realizačních výdajů projektů dle níže uvedených limitů: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Vyplnění žádosti v ISKP2014+ max. 30 000,- Kč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EF4DF29-0E0B-4E8C-8A7D-19F70B406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660" y="2754978"/>
            <a:ext cx="9376461" cy="224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79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3415" y="1039465"/>
            <a:ext cx="10508776" cy="56786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/>
              <a:t>Výdaje na nákup pozemku, jsou způsobilým výdajem v případě, že jsou splněny kumulativně následující podmínky: </a:t>
            </a:r>
          </a:p>
          <a:p>
            <a:pPr algn="just">
              <a:buClr>
                <a:schemeClr val="accent3"/>
              </a:buClr>
            </a:pPr>
            <a:r>
              <a:rPr lang="cs-CZ" sz="2400" dirty="0"/>
              <a:t>pořizovací cena nemovitosti může být započtena maximálně do výše 10 % celkových způsobilých přímých realizačních výdajů na projekt</a:t>
            </a:r>
          </a:p>
          <a:p>
            <a:pPr algn="just">
              <a:buClr>
                <a:schemeClr val="accent3"/>
              </a:buClr>
            </a:pPr>
            <a:r>
              <a:rPr lang="cs-CZ" sz="2400" dirty="0"/>
              <a:t>nemovitost bude oceněna znaleckým posudkem (nesmí být starší než 6 měsíců před datem podání žádosti o podporu z OPŽP) vyhotoveným znalcem dle zákona č. 151/1997 Sb., o oceňování majetku, ve znění pozdějších předpisů</a:t>
            </a:r>
          </a:p>
          <a:p>
            <a:pPr algn="just">
              <a:buClr>
                <a:schemeClr val="accent3"/>
              </a:buClr>
            </a:pPr>
            <a:r>
              <a:rPr lang="cs-CZ" sz="2400" dirty="0"/>
              <a:t>způsobilým výdajem je pořizovací cena, maximálně však do výše ceny určené znaleckým posudkem,6 d) musí být v souladu s cíli projektu. </a:t>
            </a:r>
          </a:p>
          <a:p>
            <a:pPr marL="109728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7</a:t>
            </a:r>
            <a:r>
              <a:rPr lang="cs-CZ" b="1" dirty="0">
                <a:solidFill>
                  <a:schemeClr val="tx1"/>
                </a:solidFill>
              </a:rPr>
              <a:t>. Pořízení nemovitostí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293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354762-DDC7-4454-9B46-E4906AFDA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Pouze na výdaje které jsou stanoveny jako povinné</a:t>
            </a:r>
          </a:p>
          <a:p>
            <a:pPr marL="109728" indent="0" algn="just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Limity výdajů na publicitu a propagaci bez DPH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plakát (příp. samolepicí plakát nebo plakát + menší samolepky): 2000 Kč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velkoplošný panel: 15 000 Kč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pamětní deska: 5000 Kč</a:t>
            </a:r>
          </a:p>
          <a:p>
            <a:pPr marL="393192" lvl="1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Pozn. viz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Grafický manuál publicity OPŽP 2014–2020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8</a:t>
            </a:r>
            <a:r>
              <a:rPr lang="cs-CZ" b="1" dirty="0">
                <a:solidFill>
                  <a:schemeClr val="tx1"/>
                </a:solidFill>
              </a:rPr>
              <a:t>. Propagace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92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8097" y="1828801"/>
            <a:ext cx="10635641" cy="4151086"/>
          </a:xfrm>
        </p:spPr>
        <p:txBody>
          <a:bodyPr numCol="2">
            <a:normAutofit fontScale="77500" lnSpcReduction="20000"/>
          </a:bodyPr>
          <a:lstStyle/>
          <a:p>
            <a:pPr marL="0" indent="0" algn="ctr">
              <a:buNone/>
            </a:pPr>
            <a:r>
              <a:rPr lang="cs-CZ" dirty="0"/>
              <a:t>    </a:t>
            </a:r>
          </a:p>
          <a:p>
            <a:r>
              <a:rPr lang="cs-CZ" sz="3100" dirty="0"/>
              <a:t>kraje</a:t>
            </a:r>
          </a:p>
          <a:p>
            <a:r>
              <a:rPr lang="cs-CZ" sz="3100" dirty="0"/>
              <a:t>obce</a:t>
            </a:r>
          </a:p>
          <a:p>
            <a:r>
              <a:rPr lang="cs-CZ" sz="3100" dirty="0"/>
              <a:t>dobrovolné svazky obcí </a:t>
            </a:r>
          </a:p>
          <a:p>
            <a:r>
              <a:rPr lang="cs-CZ" sz="3100" dirty="0"/>
              <a:t>organizační složky státu                 </a:t>
            </a:r>
          </a:p>
          <a:p>
            <a:pPr marL="0" indent="0">
              <a:buNone/>
            </a:pPr>
            <a:r>
              <a:rPr lang="cs-CZ" sz="2100" dirty="0"/>
              <a:t>     (mimo pozemkových úřadů a AOPK ČR) </a:t>
            </a:r>
          </a:p>
          <a:p>
            <a:r>
              <a:rPr lang="cs-CZ" sz="3100" dirty="0"/>
              <a:t>státní podniky</a:t>
            </a:r>
          </a:p>
          <a:p>
            <a:r>
              <a:rPr lang="cs-CZ" sz="3100" dirty="0"/>
              <a:t>státní organizace</a:t>
            </a:r>
          </a:p>
          <a:p>
            <a:r>
              <a:rPr lang="cs-CZ" sz="3100" dirty="0"/>
              <a:t>veřejné výzkumné instituce</a:t>
            </a:r>
          </a:p>
          <a:p>
            <a:r>
              <a:rPr lang="cs-CZ" sz="3100" dirty="0"/>
              <a:t>veřejnoprávní instituce</a:t>
            </a:r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r>
              <a:rPr lang="cs-CZ" sz="3100" dirty="0"/>
              <a:t>příspěvkové organizace</a:t>
            </a:r>
          </a:p>
          <a:p>
            <a:r>
              <a:rPr lang="cs-CZ" sz="3100" dirty="0"/>
              <a:t>vysoké školy, školy a školská zařízení </a:t>
            </a:r>
          </a:p>
          <a:p>
            <a:r>
              <a:rPr lang="cs-CZ" sz="3100" dirty="0"/>
              <a:t>nestátní neziskové organizace </a:t>
            </a:r>
          </a:p>
          <a:p>
            <a:r>
              <a:rPr lang="cs-CZ" sz="3100" dirty="0"/>
              <a:t>církve a náboženské společnosti a jejich svazy </a:t>
            </a:r>
          </a:p>
          <a:p>
            <a:r>
              <a:rPr lang="cs-CZ" sz="3100" dirty="0"/>
              <a:t>podnikatelské subjekty</a:t>
            </a:r>
          </a:p>
          <a:p>
            <a:r>
              <a:rPr lang="cs-CZ" sz="3100" dirty="0"/>
              <a:t>obchodní společnosti a družstva</a:t>
            </a:r>
          </a:p>
          <a:p>
            <a:r>
              <a:rPr lang="cs-CZ" sz="3100" dirty="0"/>
              <a:t>fyzické osoby podnikající</a:t>
            </a:r>
          </a:p>
          <a:p>
            <a:pPr marL="109728" indent="0">
              <a:buNone/>
            </a:pPr>
            <a:endParaRPr lang="cs-CZ" sz="3100" b="1" dirty="0"/>
          </a:p>
          <a:p>
            <a:pPr marL="0" indent="0" algn="ctr">
              <a:buNone/>
            </a:pPr>
            <a:r>
              <a:rPr lang="cs-CZ" sz="3100" dirty="0"/>
              <a:t>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1</a:t>
            </a:r>
            <a:r>
              <a:rPr lang="cs-CZ" b="1" dirty="0">
                <a:solidFill>
                  <a:schemeClr val="tx1"/>
                </a:solidFill>
              </a:rPr>
              <a:t>. Identifikace výzvy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859809" y="1334280"/>
            <a:ext cx="10644803" cy="621587"/>
          </a:xfrm>
          <a:prstGeom prst="rect">
            <a:avLst/>
          </a:prstGeom>
        </p:spPr>
        <p:txBody>
          <a:bodyPr vert="horz" rtlCol="0" anchor="ctr">
            <a:normAutofit fontScale="6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Oprávnění žadatelé</a:t>
            </a:r>
            <a:br>
              <a:rPr lang="cs-CZ" sz="32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98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6377" y="1039465"/>
            <a:ext cx="10635641" cy="529114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dirty="0"/>
              <a:t>    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Udržitelnost realizovaných opatřeních je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10 let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Žadatelé se řídí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Pravidly pro žadatele a příjemce podpory OPŽP </a:t>
            </a:r>
            <a:r>
              <a:rPr lang="cs-C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verze 20.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Cena  by měly vycházet z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Nákladů obvyklých opatření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Realizovaná opatření musí být v souladu se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Standardy AOPK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Režijní a provozní náklady, způsobilé v případě prací svépomocí se řídí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Metodikou způsobilosti výdajů z oblasti osobních nákladů, režijních a provozních výdajů v OPŽP 2014-2020</a:t>
            </a:r>
          </a:p>
          <a:p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Dokumenty na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www.masmum.cz</a:t>
            </a:r>
            <a:endParaRPr lang="cs-CZ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2</a:t>
            </a:r>
            <a:r>
              <a:rPr lang="cs-CZ" b="1" dirty="0">
                <a:solidFill>
                  <a:schemeClr val="tx1"/>
                </a:solidFill>
              </a:rPr>
              <a:t>. Obecná pravidla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49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867743"/>
            <a:ext cx="10740788" cy="4373400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accent3"/>
              </a:buClr>
            </a:pPr>
            <a:r>
              <a:rPr lang="cs-CZ" dirty="0"/>
              <a:t>zakládání a obnova ploch a prvků veřejné zeleně</a:t>
            </a:r>
          </a:p>
          <a:p>
            <a:pPr marL="109728" indent="0" algn="just">
              <a:buNone/>
            </a:pPr>
            <a:r>
              <a:rPr lang="cs-CZ" dirty="0"/>
              <a:t>  (parků, zahrad, sadů, uličních stromořadí, alejí, lesoparků,                   remízů, průlehů) </a:t>
            </a:r>
          </a:p>
          <a:p>
            <a:pPr marL="109728" indent="0" algn="just">
              <a:buNone/>
            </a:pPr>
            <a:endParaRPr lang="cs-CZ" dirty="0"/>
          </a:p>
          <a:p>
            <a:pPr algn="just">
              <a:buClr>
                <a:schemeClr val="accent3"/>
              </a:buClr>
            </a:pPr>
            <a:r>
              <a:rPr lang="cs-CZ" dirty="0"/>
              <a:t>a zlepšení jejich funkčního stavu liniovými, skupinovými       i solitérními výsadbami stromů doprovázenými založením zatravněných ploch nebo ošetřením stromů či výsadbami keřů </a:t>
            </a:r>
          </a:p>
          <a:p>
            <a:pPr algn="just"/>
            <a:endParaRPr lang="cs-CZ" dirty="0"/>
          </a:p>
          <a:p>
            <a:pPr algn="just">
              <a:buClr>
                <a:schemeClr val="accent3"/>
              </a:buClr>
            </a:pPr>
            <a:r>
              <a:rPr lang="cs-CZ" dirty="0"/>
              <a:t>a realizace funkčních propojení přírodních ploch a prvků,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3</a:t>
            </a:r>
            <a:r>
              <a:rPr lang="cs-CZ" b="1" dirty="0">
                <a:solidFill>
                  <a:schemeClr val="tx1"/>
                </a:solidFill>
              </a:rPr>
              <a:t>. Typy podporovaných aktivit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859809" y="1334280"/>
            <a:ext cx="10644803" cy="62158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sz="280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Hlavní</a:t>
            </a:r>
            <a:br>
              <a:rPr lang="cs-CZ" sz="28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6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10" y="1867743"/>
            <a:ext cx="10925791" cy="4373400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cs-CZ" dirty="0"/>
              <a:t>jako součást realizace zeleně </a:t>
            </a:r>
          </a:p>
          <a:p>
            <a:pPr>
              <a:buClrTx/>
              <a:buFont typeface="Lucida Sans Unicode" panose="020B0602030504020204" pitchFamily="34" charset="0"/>
              <a:buChar char="-"/>
            </a:pPr>
            <a:r>
              <a:rPr lang="cs-CZ" dirty="0"/>
              <a:t>obnova a zakládání doprovodných vodních prvků a ploch přírodě blízkého charakteru (tůně, jezírka, mokřady, </a:t>
            </a:r>
            <a:r>
              <a:rPr lang="cs-CZ" dirty="0" err="1"/>
              <a:t>průlehy</a:t>
            </a:r>
            <a:r>
              <a:rPr lang="cs-CZ" dirty="0"/>
              <a:t>, části vodních toků, drobné retenční nádrže na srážkovou vodu apod. prostorově začleněných a funkčně provázaných s realizovanými plochami zeleně, které zároveň zvyšují retenční potenciál sídelního prostředí a zpomalují odtok srážkové vody), </a:t>
            </a:r>
          </a:p>
          <a:p>
            <a:pPr marL="109728" indent="0">
              <a:buNone/>
            </a:pPr>
            <a:r>
              <a:rPr lang="cs-CZ" dirty="0"/>
              <a:t>- opatření na podporu biodiverzity. 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3</a:t>
            </a:r>
            <a:r>
              <a:rPr lang="cs-CZ" b="1" dirty="0">
                <a:solidFill>
                  <a:schemeClr val="tx1"/>
                </a:solidFill>
              </a:rPr>
              <a:t>. Typy podporovaných aktivit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 txBox="1">
            <a:spLocks/>
          </p:cNvSpPr>
          <p:nvPr/>
        </p:nvSpPr>
        <p:spPr>
          <a:xfrm>
            <a:off x="859809" y="1334280"/>
            <a:ext cx="10644803" cy="62158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spcBef>
                <a:spcPts val="400"/>
              </a:spcBef>
            </a:pPr>
            <a:r>
              <a:rPr lang="cs-CZ" sz="280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Doplňkové</a:t>
            </a:r>
            <a:br>
              <a:rPr lang="cs-CZ" sz="2800" b="0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31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 noChangeArrowheads="1"/>
          </p:cNvSpPr>
          <p:nvPr>
            <p:ph type="title"/>
          </p:nvPr>
        </p:nvSpPr>
        <p:spPr>
          <a:xfrm>
            <a:off x="313268" y="66675"/>
            <a:ext cx="11040533" cy="706438"/>
          </a:xfrm>
        </p:spPr>
        <p:txBody>
          <a:bodyPr/>
          <a:lstStyle/>
          <a:p>
            <a:r>
              <a:rPr lang="cs-CZ" altLang="cs-CZ">
                <a:latin typeface="Arial" charset="0"/>
                <a:cs typeface="Arial" charset="0"/>
              </a:rPr>
              <a:t>Způsobilé výdaje – příklad </a:t>
            </a:r>
          </a:p>
        </p:txBody>
      </p:sp>
      <p:sp>
        <p:nvSpPr>
          <p:cNvPr id="18435" name="Zástupný symbol pro obsah 2"/>
          <p:cNvSpPr>
            <a:spLocks noGrp="1" noChangeArrowheads="1"/>
          </p:cNvSpPr>
          <p:nvPr>
            <p:ph idx="4294967295"/>
          </p:nvPr>
        </p:nvSpPr>
        <p:spPr>
          <a:xfrm>
            <a:off x="313267" y="773113"/>
            <a:ext cx="10805584" cy="452596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cs-CZ" altLang="cs-CZ" dirty="0"/>
              <a:t>1. Výsadby, ošetření dřevin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2. Trávníky (20 % z 1.)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3. Trvalkové záhony (20 % z 1.)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4. Nezbytné kácení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Celkem zeleň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5. Pěšiny (10 % ze zeleně)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6. Vodní prvky (10 % ze zeleně)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7. Mobiliáře (20 % ze zeleně)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Základní </a:t>
            </a:r>
            <a:r>
              <a:rPr lang="cs-CZ" altLang="cs-CZ" dirty="0" err="1"/>
              <a:t>rozpočt</a:t>
            </a:r>
            <a:r>
              <a:rPr lang="cs-CZ" altLang="cs-CZ" dirty="0"/>
              <a:t>. náklady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8. Vedlejší </a:t>
            </a:r>
            <a:r>
              <a:rPr lang="cs-CZ" altLang="cs-CZ" dirty="0" err="1"/>
              <a:t>rozp</a:t>
            </a:r>
            <a:r>
              <a:rPr lang="cs-CZ" altLang="cs-CZ" dirty="0"/>
              <a:t>. náklady (3 % ZRN)</a:t>
            </a:r>
          </a:p>
          <a:p>
            <a:pPr marL="0" indent="0">
              <a:buFont typeface="Arial" charset="0"/>
              <a:buNone/>
            </a:pPr>
            <a:r>
              <a:rPr lang="cs-CZ" altLang="cs-CZ"/>
              <a:t>    Přímé </a:t>
            </a:r>
            <a:r>
              <a:rPr lang="cs-CZ" altLang="cs-CZ" dirty="0"/>
              <a:t>realizační výdaje</a:t>
            </a:r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46AD"/>
              </a:buClr>
              <a:buFont typeface="Arial" charset="0"/>
              <a:buChar char="•"/>
              <a:defRPr sz="26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4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2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13133E-A1D3-469B-AC3E-C8EDBF40357E}" type="slidenum">
              <a:rPr lang="cs-CZ" altLang="cs-CZ" sz="1400">
                <a:solidFill>
                  <a:srgbClr val="73767D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cs-CZ" altLang="cs-CZ" sz="1400">
              <a:solidFill>
                <a:srgbClr val="73767D"/>
              </a:solidFill>
              <a:latin typeface="Arial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823200" y="576263"/>
            <a:ext cx="3744384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1 000 000 Kč</a:t>
            </a:r>
          </a:p>
        </p:txBody>
      </p:sp>
      <p:sp>
        <p:nvSpPr>
          <p:cNvPr id="6" name="Obdélník 5"/>
          <p:cNvSpPr/>
          <p:nvPr/>
        </p:nvSpPr>
        <p:spPr>
          <a:xfrm>
            <a:off x="7823200" y="1046168"/>
            <a:ext cx="3744384" cy="574675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200 000 Kč</a:t>
            </a:r>
          </a:p>
        </p:txBody>
      </p:sp>
      <p:sp>
        <p:nvSpPr>
          <p:cNvPr id="7" name="Obdélník 6"/>
          <p:cNvSpPr/>
          <p:nvPr/>
        </p:nvSpPr>
        <p:spPr>
          <a:xfrm>
            <a:off x="7823200" y="1563688"/>
            <a:ext cx="3744384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200 000 Kč</a:t>
            </a:r>
          </a:p>
        </p:txBody>
      </p:sp>
      <p:sp>
        <p:nvSpPr>
          <p:cNvPr id="8" name="Obdélník 7"/>
          <p:cNvSpPr/>
          <p:nvPr/>
        </p:nvSpPr>
        <p:spPr>
          <a:xfrm>
            <a:off x="7823200" y="2098680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100 000 Kč</a:t>
            </a:r>
          </a:p>
        </p:txBody>
      </p:sp>
      <p:sp>
        <p:nvSpPr>
          <p:cNvPr id="9" name="Obdélník 8"/>
          <p:cNvSpPr/>
          <p:nvPr/>
        </p:nvSpPr>
        <p:spPr>
          <a:xfrm>
            <a:off x="7823200" y="2687643"/>
            <a:ext cx="3744384" cy="5746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1 500 000 Kč</a:t>
            </a:r>
          </a:p>
        </p:txBody>
      </p:sp>
      <p:sp>
        <p:nvSpPr>
          <p:cNvPr id="10" name="Obdélník 9"/>
          <p:cNvSpPr/>
          <p:nvPr/>
        </p:nvSpPr>
        <p:spPr>
          <a:xfrm>
            <a:off x="7823200" y="3108330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150 000 Kč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823200" y="3651252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150 000 Kč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7823200" y="4124330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300 000 Kč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7823200" y="4587880"/>
            <a:ext cx="3744384" cy="5746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2 100 000 Kč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7823200" y="5016505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63 000 Kč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7823200" y="5584830"/>
            <a:ext cx="3744384" cy="57626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2 163 000 Kč</a:t>
            </a:r>
          </a:p>
        </p:txBody>
      </p:sp>
    </p:spTree>
    <p:extLst>
      <p:ext uri="{BB962C8B-B14F-4D97-AF65-F5344CB8AC3E}">
        <p14:creationId xmlns:p14="http://schemas.microsoft.com/office/powerpoint/2010/main" val="109847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 noChangeArrowheads="1"/>
          </p:cNvSpPr>
          <p:nvPr>
            <p:ph type="title"/>
          </p:nvPr>
        </p:nvSpPr>
        <p:spPr>
          <a:xfrm>
            <a:off x="298451" y="46039"/>
            <a:ext cx="11040533" cy="706437"/>
          </a:xfrm>
        </p:spPr>
        <p:txBody>
          <a:bodyPr/>
          <a:lstStyle/>
          <a:p>
            <a:r>
              <a:rPr lang="cs-CZ" altLang="cs-CZ">
                <a:latin typeface="Arial" charset="0"/>
                <a:cs typeface="Arial" charset="0"/>
              </a:rPr>
              <a:t>Způsobilé výdaje - příklad</a:t>
            </a:r>
          </a:p>
        </p:txBody>
      </p:sp>
      <p:sp>
        <p:nvSpPr>
          <p:cNvPr id="19459" name="Zástupný symbol pro obsah 2"/>
          <p:cNvSpPr>
            <a:spLocks noGrp="1" noChangeArrowheads="1"/>
          </p:cNvSpPr>
          <p:nvPr>
            <p:ph idx="4294967295"/>
          </p:nvPr>
        </p:nvSpPr>
        <p:spPr>
          <a:xfrm>
            <a:off x="298451" y="787401"/>
            <a:ext cx="10805583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cs-CZ" altLang="cs-CZ" dirty="0"/>
              <a:t>9. Projektová dokumentace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10. Biologické posouzení 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11. Vyplnění žádosti ISKP max.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12. Technický dozor investora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13. Biologický dozor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 Projektová příprava (max. 8 % z PRV)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14. Nákup pozemku (10 % z PRV)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15. Povinná publicita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Celkem projekt (PRV, PP, 12.)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 Dotace 60 %</a:t>
            </a:r>
          </a:p>
          <a:p>
            <a:pPr marL="0" indent="0">
              <a:buFont typeface="Arial" charset="0"/>
              <a:buNone/>
            </a:pPr>
            <a:r>
              <a:rPr lang="cs-CZ" altLang="cs-CZ" dirty="0"/>
              <a:t>      Spoluúčast 40 %</a:t>
            </a:r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46AD"/>
              </a:buClr>
              <a:buFont typeface="Arial" charset="0"/>
              <a:buChar char="•"/>
              <a:defRPr sz="26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4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2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 Unicode MS" pitchFamily="34" charset="-128"/>
              <a:buChar char="­"/>
              <a:defRPr sz="2000">
                <a:solidFill>
                  <a:schemeClr val="tx1"/>
                </a:solidFill>
                <a:latin typeface="Segoe UI" pitchFamily="34" charset="0"/>
                <a:cs typeface="Segoe UI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D140CD-0DC3-4A94-8A35-44CF193AFB04}" type="slidenum">
              <a:rPr lang="cs-CZ" altLang="cs-CZ" sz="1400">
                <a:solidFill>
                  <a:srgbClr val="73767D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cs-CZ" altLang="cs-CZ" sz="1400">
              <a:solidFill>
                <a:srgbClr val="73767D"/>
              </a:solidFill>
              <a:latin typeface="Arial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920567" y="1098551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15 000 Kč</a:t>
            </a:r>
          </a:p>
        </p:txBody>
      </p:sp>
      <p:sp>
        <p:nvSpPr>
          <p:cNvPr id="6" name="Obdélník 5"/>
          <p:cNvSpPr/>
          <p:nvPr/>
        </p:nvSpPr>
        <p:spPr>
          <a:xfrm>
            <a:off x="7920567" y="1624013"/>
            <a:ext cx="3744384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30 000 Kč</a:t>
            </a:r>
          </a:p>
        </p:txBody>
      </p:sp>
      <p:sp>
        <p:nvSpPr>
          <p:cNvPr id="7" name="Obdélník 6"/>
          <p:cNvSpPr/>
          <p:nvPr/>
        </p:nvSpPr>
        <p:spPr>
          <a:xfrm>
            <a:off x="7920567" y="574676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90 000 Kč</a:t>
            </a:r>
          </a:p>
        </p:txBody>
      </p:sp>
      <p:sp>
        <p:nvSpPr>
          <p:cNvPr id="10" name="Obdélník 9"/>
          <p:cNvSpPr/>
          <p:nvPr/>
        </p:nvSpPr>
        <p:spPr>
          <a:xfrm>
            <a:off x="7909985" y="2632076"/>
            <a:ext cx="3744383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18 040 Kč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7920567" y="2130426"/>
            <a:ext cx="3744384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20 000 Kč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7897285" y="5589588"/>
            <a:ext cx="3744383" cy="576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1 021 736 Kč</a:t>
            </a:r>
          </a:p>
        </p:txBody>
      </p:sp>
      <p:sp>
        <p:nvSpPr>
          <p:cNvPr id="9" name="Obdélník 8"/>
          <p:cNvSpPr/>
          <p:nvPr/>
        </p:nvSpPr>
        <p:spPr>
          <a:xfrm>
            <a:off x="7909985" y="3178176"/>
            <a:ext cx="3744383" cy="57467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173 040 Kč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909985" y="3651251"/>
            <a:ext cx="3744383" cy="576263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216 300 Kč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7922685" y="4106863"/>
            <a:ext cx="3744383" cy="576262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   2 000 Kč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7907867" y="4560888"/>
            <a:ext cx="3744384" cy="57626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dirty="0">
                <a:solidFill>
                  <a:srgbClr val="FFFFFF"/>
                </a:solidFill>
              </a:rPr>
              <a:t>2 554 340 Kč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7909985" y="5092701"/>
            <a:ext cx="3744383" cy="576263"/>
          </a:xfrm>
          <a:prstGeom prst="rect">
            <a:avLst/>
          </a:prstGeom>
          <a:solidFill>
            <a:srgbClr val="3F9C3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cs-CZ" b="1" dirty="0">
                <a:solidFill>
                  <a:srgbClr val="FFFFFF"/>
                </a:solidFill>
              </a:rPr>
              <a:t>1 532 604 Kč</a:t>
            </a:r>
          </a:p>
        </p:txBody>
      </p:sp>
    </p:spTree>
    <p:extLst>
      <p:ext uri="{BB962C8B-B14F-4D97-AF65-F5344CB8AC3E}">
        <p14:creationId xmlns:p14="http://schemas.microsoft.com/office/powerpoint/2010/main" val="4023268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59809" y="1821544"/>
            <a:ext cx="10925791" cy="3839028"/>
          </a:xfrm>
        </p:spPr>
        <p:txBody>
          <a:bodyPr>
            <a:normAutofit/>
          </a:bodyPr>
          <a:lstStyle/>
          <a:p>
            <a:r>
              <a:rPr lang="cs-CZ" sz="2800" dirty="0"/>
              <a:t>žádost v systému MS2014+</a:t>
            </a:r>
          </a:p>
          <a:p>
            <a:r>
              <a:rPr lang="cs-CZ" sz="2800" dirty="0"/>
              <a:t>nutnost  elektronického podpisu</a:t>
            </a:r>
          </a:p>
          <a:p>
            <a:r>
              <a:rPr lang="cs-CZ" sz="2800" dirty="0"/>
              <a:t>vkládáte rovněž všechny přílohy </a:t>
            </a:r>
          </a:p>
          <a:p>
            <a:r>
              <a:rPr lang="cs-CZ" sz="2800" dirty="0"/>
              <a:t>Pokud je projektová dokumentace v tištěné podobě pak ve 2 vyhotoveních   </a:t>
            </a:r>
          </a:p>
          <a:p>
            <a:r>
              <a:rPr lang="cs-CZ" sz="2800" dirty="0"/>
              <a:t>vyplnění žádosti jiným subjektem je uznaným nákladem </a:t>
            </a:r>
          </a:p>
          <a:p>
            <a:pPr marL="0" indent="0">
              <a:buNone/>
            </a:pPr>
            <a:r>
              <a:rPr lang="cs-CZ" sz="2800" dirty="0"/>
              <a:t>    do výše 30 000,- Kč</a:t>
            </a:r>
            <a:endParaRPr lang="cs-CZ" sz="2800" b="1" dirty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5675" y="175364"/>
            <a:ext cx="10515600" cy="663879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4</a:t>
            </a:r>
            <a:r>
              <a:rPr lang="cs-CZ" b="1" dirty="0">
                <a:solidFill>
                  <a:schemeClr val="tx1"/>
                </a:solidFill>
              </a:rPr>
              <a:t>. Podání žádosti</a:t>
            </a:r>
            <a:b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sz="3200" b="1" dirty="0"/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859809" y="1039465"/>
            <a:ext cx="105087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5967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ložený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BLONA_prezentace_OPZP_090608">
  <a:themeElements>
    <a:clrScheme name="SABLONA_prezentace_OPZP_0906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ABLONA_prezentace_OPZP_090608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ABLONA_prezentace_OPZP_0906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_prezentace_OPZP_0906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_prezentace_OPZP_0906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2306</TotalTime>
  <Words>1550</Words>
  <Application>Microsoft Office PowerPoint</Application>
  <PresentationFormat>Širokoúhlá obrazovka</PresentationFormat>
  <Paragraphs>537</Paragraphs>
  <Slides>25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6" baseType="lpstr">
      <vt:lpstr>Arial</vt:lpstr>
      <vt:lpstr>Arial Unicode MS</vt:lpstr>
      <vt:lpstr>Calibri</vt:lpstr>
      <vt:lpstr>Lucida Sans Unicode</vt:lpstr>
      <vt:lpstr>Segoe UI</vt:lpstr>
      <vt:lpstr>Verdana</vt:lpstr>
      <vt:lpstr>Wingdings</vt:lpstr>
      <vt:lpstr>Wingdings 2</vt:lpstr>
      <vt:lpstr>Wingdings 3</vt:lpstr>
      <vt:lpstr>Shluk</vt:lpstr>
      <vt:lpstr>SABLONA_prezentace_OPZP_090608</vt:lpstr>
      <vt:lpstr>Prezentace aplikace PowerPoint</vt:lpstr>
      <vt:lpstr> 1. Identifikace výzvy  </vt:lpstr>
      <vt:lpstr> 1. Identifikace výzvy  </vt:lpstr>
      <vt:lpstr> 2. Obecná pravidla  </vt:lpstr>
      <vt:lpstr> 3. Typy podporovaných aktivit  </vt:lpstr>
      <vt:lpstr> 3. Typy podporovaných aktivit  </vt:lpstr>
      <vt:lpstr>Způsobilé výdaje – příklad </vt:lpstr>
      <vt:lpstr>Způsobilé výdaje - příklad</vt:lpstr>
      <vt:lpstr> 4. Podání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5. Přílohy žádosti  </vt:lpstr>
      <vt:lpstr> 6. Projektová příprava  </vt:lpstr>
      <vt:lpstr> 7. Pořízení nemovitostí  </vt:lpstr>
      <vt:lpstr> 8. Propagace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Růžičková</dc:creator>
  <cp:lastModifiedBy>Admin</cp:lastModifiedBy>
  <cp:revision>267</cp:revision>
  <cp:lastPrinted>2017-05-09T10:46:29Z</cp:lastPrinted>
  <dcterms:created xsi:type="dcterms:W3CDTF">2017-05-09T08:16:57Z</dcterms:created>
  <dcterms:modified xsi:type="dcterms:W3CDTF">2019-08-13T10:28:29Z</dcterms:modified>
</cp:coreProperties>
</file>