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>
      <p:cViewPr varScale="1">
        <p:scale>
          <a:sx n="124" d="100"/>
          <a:sy n="124" d="100"/>
        </p:scale>
        <p:origin x="12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84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610361"/>
            <a:ext cx="82550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5373" y="1426845"/>
            <a:ext cx="7693253" cy="408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84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Jak-na-projekt/Elektronicka-" TargetMode="External"/><Relationship Id="rId2" Type="http://schemas.openxmlformats.org/officeDocument/2006/relationships/hyperlink" Target="mailto:iskp@mpsv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fcr.cz/file/9143/" TargetMode="External"/><Relationship Id="rId4" Type="http://schemas.openxmlformats.org/officeDocument/2006/relationships/hyperlink" Target="http://www.esfcr.cz/dokumenty-opz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8537" y="722107"/>
            <a:ext cx="2583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Sociální služby a sociální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začleňování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5761" y="2625784"/>
            <a:ext cx="2874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Seminář pro</a:t>
            </a:r>
            <a:r>
              <a:rPr sz="2400" spc="-85" dirty="0"/>
              <a:t> </a:t>
            </a:r>
            <a:r>
              <a:rPr sz="2400" dirty="0"/>
              <a:t>žadatele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096976" y="3323471"/>
            <a:ext cx="2845435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110"/>
              </a:lnSpc>
            </a:pPr>
            <a:r>
              <a:rPr lang="cs-CZ" sz="1800" dirty="0">
                <a:latin typeface="Georgia"/>
                <a:cs typeface="Georgia"/>
              </a:rPr>
              <a:t>MAS Mezi Úpou a Metují</a:t>
            </a:r>
          </a:p>
          <a:p>
            <a:pPr marL="1905" algn="ctr">
              <a:lnSpc>
                <a:spcPts val="2110"/>
              </a:lnSpc>
            </a:pPr>
            <a:r>
              <a:rPr lang="cs-CZ" sz="1800" dirty="0">
                <a:latin typeface="Georgia"/>
                <a:cs typeface="Georgia"/>
              </a:rPr>
              <a:t>5</a:t>
            </a:r>
            <a:r>
              <a:rPr sz="1800" dirty="0">
                <a:latin typeface="Georgia"/>
                <a:cs typeface="Georgia"/>
              </a:rPr>
              <a:t>. </a:t>
            </a:r>
            <a:r>
              <a:rPr lang="cs-CZ" dirty="0">
                <a:latin typeface="Georgia"/>
                <a:cs typeface="Georgia"/>
              </a:rPr>
              <a:t>11</a:t>
            </a:r>
            <a:r>
              <a:rPr sz="1800" dirty="0">
                <a:latin typeface="Georgia"/>
                <a:cs typeface="Georgia"/>
              </a:rPr>
              <a:t>.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201</a:t>
            </a:r>
            <a:r>
              <a:rPr lang="cs-CZ" sz="1800" dirty="0">
                <a:latin typeface="Georgia"/>
                <a:cs typeface="Georgia"/>
              </a:rPr>
              <a:t>9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663" y="5111496"/>
            <a:ext cx="8424672" cy="1368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9EEE68C-D41C-463C-A63E-063DA40BF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797" y="493334"/>
            <a:ext cx="3157538" cy="1009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508506"/>
            <a:ext cx="802767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Budou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financovány formou vyrovnávací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platby.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Poskytovatel sociálních služeb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musí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pověřen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objednavatelem k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poskytování služby se zaměřením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návrat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zpět do společnosti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trh práce,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udržení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trhu práce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umožnění přístupu  ke službám podporujícím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návrat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trh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454659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Jsou registrovány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zákonem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č. 108/2006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Sb., o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sociálních službách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jsou zároveň součástí sítě sociálních služeb  KHK.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terénní a ambulantní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formou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(jako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pobytové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</a:t>
            </a:r>
            <a:endParaRPr sz="20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podporovány pouze odlehčovací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služby).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739267"/>
            <a:ext cx="2840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1.1 </a:t>
            </a:r>
            <a:r>
              <a:rPr spc="-10" dirty="0"/>
              <a:t>Sociální služby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967" y="1653032"/>
            <a:ext cx="714565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 aktivity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s nimi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spojené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 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pouze takové, 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zaměřené na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podporu a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financování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běžných  výdajů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souvisejících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poskytováním základních druhů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forem  sociálních služeb.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9240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Součástí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nákladů vztahujících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poskytování sociální služby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mohou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i náklady na celoživotní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vzdělávání 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pracovníků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poskytovatele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(max. 24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hodin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kalendářní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rok).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715" y="548640"/>
            <a:ext cx="3329940" cy="749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643254"/>
            <a:ext cx="4955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Příklady podporovaných</a:t>
            </a:r>
            <a:r>
              <a:rPr spc="5" dirty="0"/>
              <a:t> </a:t>
            </a:r>
            <a:r>
              <a:rPr spc="-5" dirty="0"/>
              <a:t>aktivit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0143" y="1383004"/>
            <a:ext cx="5598795" cy="41408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2280" indent="-449580">
              <a:lnSpc>
                <a:spcPct val="100000"/>
              </a:lnSpc>
              <a:spcBef>
                <a:spcPts val="13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Odborné sociální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poradenství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Terénní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programy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aktivizační služby pro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rodiny s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dětmi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rehabilitace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terapeutické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dílny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následné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péče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5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samostatného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bydlení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asistence</a:t>
            </a:r>
            <a:endParaRPr sz="2000">
              <a:latin typeface="Georgia"/>
              <a:cs typeface="Georgia"/>
            </a:endParaRPr>
          </a:p>
          <a:p>
            <a:pPr marL="462280" indent="-449580">
              <a:lnSpc>
                <a:spcPct val="100000"/>
              </a:lnSpc>
              <a:spcBef>
                <a:spcPts val="1200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Odlehčovací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843" y="644778"/>
            <a:ext cx="8244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1.2 </a:t>
            </a:r>
            <a:r>
              <a:rPr sz="2400" spc="-5" dirty="0"/>
              <a:t>Další programy </a:t>
            </a:r>
            <a:r>
              <a:rPr sz="2400" dirty="0"/>
              <a:t>a </a:t>
            </a:r>
            <a:r>
              <a:rPr sz="2400" spc="-5" dirty="0"/>
              <a:t>činnosti </a:t>
            </a:r>
            <a:r>
              <a:rPr sz="2400" dirty="0"/>
              <a:t>v </a:t>
            </a:r>
            <a:r>
              <a:rPr sz="2400" spc="-5" dirty="0"/>
              <a:t>oblasti sociálního</a:t>
            </a:r>
            <a:r>
              <a:rPr sz="2400" spc="-50" dirty="0"/>
              <a:t> </a:t>
            </a:r>
            <a:r>
              <a:rPr sz="2400" dirty="0"/>
              <a:t>začleňování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23189" y="1670126"/>
            <a:ext cx="7827009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mající společensky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prospěšný charakter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(nikoli komerční)</a:t>
            </a:r>
            <a:r>
              <a:rPr sz="20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příznivý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dopad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cílových skupin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území MAS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3848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nad rámec základních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činností sociálních služeb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podle zákona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č. 108/2006 Sb.,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sociálních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službách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2700" marR="9779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nelze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podporovat programy,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mají charakter sociální služby,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avšak nejsou jako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služba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registrovány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644778"/>
            <a:ext cx="8244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1.2 </a:t>
            </a:r>
            <a:r>
              <a:rPr sz="2400" spc="-5" dirty="0"/>
              <a:t>Další programy </a:t>
            </a:r>
            <a:r>
              <a:rPr sz="2400" dirty="0"/>
              <a:t>a </a:t>
            </a:r>
            <a:r>
              <a:rPr sz="2400" spc="-5" dirty="0"/>
              <a:t>činnosti </a:t>
            </a:r>
            <a:r>
              <a:rPr sz="2400" dirty="0"/>
              <a:t>v </a:t>
            </a:r>
            <a:r>
              <a:rPr sz="2400" spc="-5" dirty="0"/>
              <a:t>oblasti sociálního</a:t>
            </a:r>
            <a:r>
              <a:rPr sz="2400" spc="-50" dirty="0"/>
              <a:t> </a:t>
            </a:r>
            <a:r>
              <a:rPr sz="2400" dirty="0"/>
              <a:t>začleňování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7314" y="1437258"/>
            <a:ext cx="808482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541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Programy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řešení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problémů především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sociálně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vyloučených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lokalitách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37846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Podpora mladým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lidem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znevýhodněného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prostředí při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vstupu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 samostatného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života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246379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Sekundární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terciární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prevence pro osoby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chronickým duševním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onemocněním a jejich rodinné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příslušníky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21844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Sekundární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terciární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prevence pro osoby ohrožené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závislostmi na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návykových látkách,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včetně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gamblingu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závislosti na PC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hrách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opouštějících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zařízení VTOS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 alternativními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tresty, probační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resocializační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programy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programy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zaměřené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pachatele domácího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násilí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91" y="644778"/>
            <a:ext cx="8244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1.2 </a:t>
            </a:r>
            <a:r>
              <a:rPr sz="2400" spc="-5" dirty="0"/>
              <a:t>Další programy </a:t>
            </a:r>
            <a:r>
              <a:rPr sz="2400" dirty="0"/>
              <a:t>a </a:t>
            </a:r>
            <a:r>
              <a:rPr sz="2400" spc="-5" dirty="0"/>
              <a:t>činnosti </a:t>
            </a:r>
            <a:r>
              <a:rPr sz="2400" dirty="0"/>
              <a:t>v </a:t>
            </a:r>
            <a:r>
              <a:rPr sz="2400" spc="-5" dirty="0"/>
              <a:t>oblasti sociálního</a:t>
            </a:r>
            <a:r>
              <a:rPr sz="2400" spc="-50" dirty="0"/>
              <a:t> </a:t>
            </a:r>
            <a:r>
              <a:rPr sz="2400" dirty="0"/>
              <a:t>začleňování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74065" y="1510029"/>
            <a:ext cx="757364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 marR="1633220" indent="-3333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Motivační programy přispívající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sociálnímu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začlenění  nebo 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prevenci sociálního</a:t>
            </a:r>
            <a:r>
              <a:rPr sz="18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vyloučení,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sociálně-právní ochrana dětí,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podpora pečujících osob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neformální péče,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předcházení ekonomické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nestability,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rozvoj sociálního/dostupného/podporovaného/prostupného</a:t>
            </a:r>
            <a:r>
              <a:rPr sz="1800" spc="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bydlení,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mimosoudního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způsobu řešení konfliktů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oblasti bydlení</a:t>
            </a:r>
            <a:r>
              <a:rPr sz="1800" spc="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endParaRPr sz="18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pracovně-právních vztahů,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46075" indent="-33337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boj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diskriminací,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aktivity místních samospráv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při optimalizaci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zajištění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činností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výkonu 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 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svém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území.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644778"/>
            <a:ext cx="3858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2.1 </a:t>
            </a:r>
            <a:r>
              <a:rPr sz="2400" spc="-5" dirty="0"/>
              <a:t>Komunitní sociální</a:t>
            </a:r>
            <a:r>
              <a:rPr sz="2400" spc="-130" dirty="0"/>
              <a:t> </a:t>
            </a:r>
            <a:r>
              <a:rPr sz="2400" spc="-5" dirty="0"/>
              <a:t>práce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02716" y="2086483"/>
            <a:ext cx="7617459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5019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Komunitní sociální 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činnosti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nad rámec základních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činností  sociálních služeb podle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zákona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č. 108/2006 Sb.,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sociálních službách,  realizované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přirozené</a:t>
            </a:r>
            <a:r>
              <a:rPr sz="1800" spc="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komunitě.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Aktivity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podporované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rámci komunitní sociální práce musí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mít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přímou  vazbu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 začleňování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prevenci sociálního vyloučení</a:t>
            </a:r>
            <a:r>
              <a:rPr sz="18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osob.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26289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Aktivity směřující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profesionální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realizaci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sociální práce jako činnosti 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zaměřené 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pomoc komunitám zlepšit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obnovit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jejich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schopnost  sociálního fungování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jejich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přirozeném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prostředí.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700529"/>
            <a:ext cx="766889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Volnočasové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aktivity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PC/jazykové kurzy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jako samostatný</a:t>
            </a:r>
            <a:r>
              <a:rPr sz="18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8498A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Osvětová činnost/kampaně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jako samostatný</a:t>
            </a:r>
            <a:r>
              <a:rPr sz="18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</a:t>
            </a:r>
            <a:endParaRPr sz="1800">
              <a:latin typeface="Georgia"/>
              <a:cs typeface="Georgia"/>
            </a:endParaRPr>
          </a:p>
          <a:p>
            <a:pPr marL="299085" marR="498475" indent="-286385">
              <a:lnSpc>
                <a:spcPts val="4320"/>
              </a:lnSpc>
              <a:spcBef>
                <a:spcPts val="5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Tvorba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komplexních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vzdělávacích programů včetně e-learningových  kurzů</a:t>
            </a:r>
            <a:endParaRPr sz="1800">
              <a:latin typeface="Georgia"/>
              <a:cs typeface="Georgia"/>
            </a:endParaRPr>
          </a:p>
          <a:p>
            <a:pPr marL="299085" marR="5080" indent="-286385">
              <a:lnSpc>
                <a:spcPts val="432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Všeobecné psychologické poradenství, pokud nebude součástí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komplexní  poradenské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účastníkem projektu</a:t>
            </a:r>
            <a:endParaRPr sz="1800">
              <a:latin typeface="Georgia"/>
              <a:cs typeface="Georgia"/>
            </a:endParaRPr>
          </a:p>
          <a:p>
            <a:pPr marL="299085" indent="-286385">
              <a:lnSpc>
                <a:spcPct val="100000"/>
              </a:lnSpc>
              <a:spcBef>
                <a:spcPts val="165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Zahraniční</a:t>
            </a: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stáže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168" y="716407"/>
            <a:ext cx="3263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Nepodporované</a:t>
            </a:r>
            <a:r>
              <a:rPr sz="2400" spc="-55" dirty="0"/>
              <a:t> </a:t>
            </a:r>
            <a:r>
              <a:rPr sz="2400" dirty="0"/>
              <a:t>aktivity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064" y="1453743"/>
            <a:ext cx="8072120" cy="50558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19710" indent="-207010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Obce, dobrovolné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svazky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obcí,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organizace zřizované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obcemi nebo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kraji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příspěvkové organizace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zřízené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územními samosprávnými celky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nestátní neziskové</a:t>
            </a:r>
            <a:r>
              <a:rPr sz="2000" spc="-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organizace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obchodní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korporace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OSVČ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poradenské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vzdělávací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instituce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profesní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podnikatelská sdružení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partneři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školská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zařízení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místní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akční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skupiny</a:t>
            </a:r>
            <a:endParaRPr sz="20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poskytovatelé sociálních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3119" y="621284"/>
            <a:ext cx="3061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Oprávnění</a:t>
            </a:r>
            <a:r>
              <a:rPr spc="-50" dirty="0"/>
              <a:t> </a:t>
            </a:r>
            <a:r>
              <a:rPr spc="-10" dirty="0"/>
              <a:t>žadatelé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593801"/>
            <a:ext cx="2767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Spolufinancování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3295" y="1618564"/>
            <a:ext cx="6154420" cy="94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540385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Školy, školská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zařízení,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právnické osoby vykonávající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činnost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škol.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zařízení,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o.p.s.,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s.,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ústavy,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církve,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nadace,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svazy,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asociace	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0%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295" y="3142945"/>
            <a:ext cx="46716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Obce, příspěvkové org.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(vyjma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škol),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DSO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7295" y="3142945"/>
            <a:ext cx="4019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5%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295" y="4057903"/>
            <a:ext cx="59893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40385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Obchodní společnosti, stát. podniky, družstva, OSVČ,  profesní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komory	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15%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1396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Progr</a:t>
            </a:r>
            <a:r>
              <a:rPr spc="-15" dirty="0"/>
              <a:t>a</a:t>
            </a:r>
            <a:r>
              <a:rPr spc="-5" dirty="0"/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930400"/>
            <a:ext cx="7414259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Podmínky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pravidla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výzvy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 hodnocení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výběr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projektů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8600" algn="l"/>
                <a:tab pos="22923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základní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informace k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systému pro předkládání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žádostí IS</a:t>
            </a:r>
            <a:r>
              <a:rPr sz="2000" spc="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2763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Projektový</a:t>
            </a:r>
            <a:r>
              <a:rPr spc="-25" dirty="0"/>
              <a:t> </a:t>
            </a:r>
            <a:r>
              <a:rPr spc="-10" dirty="0"/>
              <a:t>záměr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1776" y="1923034"/>
            <a:ext cx="111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1617" y="1782826"/>
            <a:ext cx="33972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Co chceme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můžeme</a:t>
            </a:r>
            <a:r>
              <a:rPr sz="2000" spc="-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změnit?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776" y="2532634"/>
            <a:ext cx="111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1617" y="2392426"/>
            <a:ext cx="32766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Jak toho chceme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dosáhnout?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776" y="3142615"/>
            <a:ext cx="111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1617" y="3002407"/>
            <a:ext cx="38709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Jak ověříme,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že jsme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byli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úspěšní?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1776" y="3916502"/>
            <a:ext cx="803211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Vše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popsat tak,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aby se 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žádosti daly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vyčíst veškeré (a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kompletní)  odpovědi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otázky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hodnotící tabulky.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Hodnotitelé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budou brát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potaz  pouze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info. v žádosti uvedené, nebudou nic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„předpokládat, domnívat  se...”.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2269" y="1426311"/>
            <a:ext cx="8027670" cy="41414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právními předpisy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(zejména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legislativou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EU a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ČR)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pravidly programu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podmínkami poskytnutí</a:t>
            </a:r>
            <a:r>
              <a:rPr sz="20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podpory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přiměřený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(viz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kapitola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6.1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Specifické části pravidel pro</a:t>
            </a:r>
            <a:r>
              <a:rPr sz="2000" spc="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žadatele</a:t>
            </a:r>
            <a:endParaRPr sz="200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příjemce)</a:t>
            </a:r>
            <a:endParaRPr sz="2000">
              <a:latin typeface="Georgia"/>
              <a:cs typeface="Georgia"/>
            </a:endParaRPr>
          </a:p>
          <a:p>
            <a:pPr marL="222885" marR="66675" indent="-210185">
              <a:lnSpc>
                <a:spcPct val="15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vznikl v době realizace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(ne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dříve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než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datum vyhlášení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výzvy) 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byl uhrazen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nejpozději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 okamžiku ukončení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administrace  závěrečné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zprávy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realizaci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váže se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aktivity projektu,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územně</a:t>
            </a:r>
            <a:r>
              <a:rPr sz="2000" spc="-6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řádně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identifikovatelný, prokazatelný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doložitelný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5220" y="655777"/>
            <a:ext cx="2499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Způsobilý</a:t>
            </a:r>
            <a:r>
              <a:rPr spc="-30" dirty="0"/>
              <a:t> </a:t>
            </a:r>
            <a:r>
              <a:rPr spc="-5" dirty="0"/>
              <a:t>výdaj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4098" y="1730120"/>
            <a:ext cx="5021580" cy="4096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8638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Celkové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způsobilé</a:t>
            </a:r>
            <a:r>
              <a:rPr sz="2000" b="1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výdaje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Georgia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408940" lvl="1" indent="-396240">
              <a:lnSpc>
                <a:spcPts val="2310"/>
              </a:lnSpc>
              <a:buAutoNum type="arabicPeriod"/>
              <a:tabLst>
                <a:tab pos="409575" algn="l"/>
              </a:tabLst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Přímé</a:t>
            </a:r>
            <a:r>
              <a:rPr sz="2000" b="1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náklady</a:t>
            </a:r>
            <a:endParaRPr sz="2000">
              <a:latin typeface="Georgia"/>
              <a:cs typeface="Georgia"/>
            </a:endParaRPr>
          </a:p>
          <a:p>
            <a:pPr marL="601345" lvl="2" indent="-588645">
              <a:lnSpc>
                <a:spcPts val="2310"/>
              </a:lnSpc>
              <a:buAutoNum type="arabicPeriod"/>
              <a:tabLst>
                <a:tab pos="6019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Osobní náklady</a:t>
            </a:r>
            <a:endParaRPr sz="2000">
              <a:latin typeface="Georgia"/>
              <a:cs typeface="Georgia"/>
            </a:endParaRPr>
          </a:p>
          <a:p>
            <a:pPr marL="633095" lvl="2" indent="-62039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373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Cestovné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2000">
              <a:latin typeface="Georgia"/>
              <a:cs typeface="Georgia"/>
            </a:endParaRPr>
          </a:p>
          <a:p>
            <a:pPr marL="632460" lvl="2" indent="-61976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309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Zařízení,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vybavení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spotřební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materiál</a:t>
            </a:r>
            <a:endParaRPr sz="2000">
              <a:latin typeface="Georgia"/>
              <a:cs typeface="Georgia"/>
            </a:endParaRPr>
          </a:p>
          <a:p>
            <a:pPr marL="634365" lvl="2" indent="-62166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50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Nákup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  <a:p>
            <a:pPr marL="626745" lvl="2" indent="-61404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2738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Drobné stavební úpravy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(do 40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tis.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Kč)</a:t>
            </a:r>
            <a:endParaRPr sz="2000">
              <a:latin typeface="Georgia"/>
              <a:cs typeface="Georgia"/>
            </a:endParaRPr>
          </a:p>
          <a:p>
            <a:pPr marL="636270" lvl="2" indent="-62357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63690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Přímá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podpora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1.2 Nepřímé</a:t>
            </a:r>
            <a:r>
              <a:rPr sz="2000" b="1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2. Celkové nezpůsobilé</a:t>
            </a:r>
            <a:r>
              <a:rPr sz="2000" b="1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výdaje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319" y="590168"/>
            <a:ext cx="5657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Kategorie </a:t>
            </a:r>
            <a:r>
              <a:rPr spc="-5" dirty="0"/>
              <a:t>způsobilých výdajů v</a:t>
            </a:r>
            <a:r>
              <a:rPr spc="55" dirty="0"/>
              <a:t> </a:t>
            </a:r>
            <a:r>
              <a:rPr spc="-10" dirty="0"/>
              <a:t>OPZ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640" y="1355191"/>
            <a:ext cx="7820025" cy="465328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Mzdy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platy pracovníků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zaměstnaní výhradně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projekt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příslušná část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mezd nebo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zaměstnanců,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kteří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realizaci</a:t>
            </a:r>
            <a:endParaRPr sz="200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podílejí pouze částí svého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úvazku</a:t>
            </a:r>
            <a:endParaRPr sz="2000">
              <a:latin typeface="Georgia"/>
              <a:cs typeface="Georgia"/>
            </a:endParaRPr>
          </a:p>
          <a:p>
            <a:pPr marL="222885" marR="318135" indent="-210185">
              <a:lnSpc>
                <a:spcPct val="15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ostatní osobní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náklady na zaměstnance,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kteří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zaměstnáni na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DPČ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DPP</a:t>
            </a:r>
            <a:endParaRPr sz="2000">
              <a:latin typeface="Georgia"/>
              <a:cs typeface="Georgia"/>
            </a:endParaRPr>
          </a:p>
          <a:p>
            <a:pPr marL="222885" indent="-21018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odměny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Nesmí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přesáhnout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obvyklou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výši v daném místě,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čase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r>
              <a:rPr sz="2000" spc="-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oboru.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porovnání osobních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lze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využít Informační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systém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průměrném výdělku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(ISPV)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dostupný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2"/>
              </a:rPr>
              <a:t>www.mpsv.cz/ISPV.php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https://portal.mpsv.cz/sz/stat/vydelky/kra/ps?obdobi=4&amp;rok=2016.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9117" y="669112"/>
            <a:ext cx="2474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Osobní</a:t>
            </a:r>
            <a:r>
              <a:rPr spc="-5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793" y="1668272"/>
            <a:ext cx="7887334" cy="4827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9710" indent="-20447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PS,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DPČ, DPP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musí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uzavřeny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se zákoníkem</a:t>
            </a:r>
            <a:r>
              <a:rPr sz="20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práce,</a:t>
            </a:r>
            <a:endParaRPr sz="2000">
              <a:latin typeface="Georgia"/>
              <a:cs typeface="Georgia"/>
            </a:endParaRPr>
          </a:p>
          <a:p>
            <a:pPr marL="219710">
              <a:lnSpc>
                <a:spcPct val="100000"/>
              </a:lnSpc>
            </a:pPr>
            <a:r>
              <a:rPr sz="2000" u="heavy" dirty="0">
                <a:solidFill>
                  <a:srgbClr val="08498A"/>
                </a:solidFill>
                <a:uFill>
                  <a:solidFill>
                    <a:srgbClr val="08498A"/>
                  </a:solidFill>
                </a:uFill>
                <a:latin typeface="Georgia"/>
                <a:cs typeface="Georgia"/>
              </a:rPr>
              <a:t>ne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příkazní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sml.</a:t>
            </a:r>
            <a:endParaRPr sz="2000">
              <a:latin typeface="Georgia"/>
              <a:cs typeface="Georgia"/>
            </a:endParaRPr>
          </a:p>
          <a:p>
            <a:pPr marL="219710" marR="5080" indent="-20447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Mzdové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hrubá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mzda /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odměna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(DPČ,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DPP,  OSVČ)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+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odvody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zaměstnavatele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další poplatky spojené 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zaměstnancem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hrazené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zaměstnavatelem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povinně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základě  právních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předpisů</a:t>
            </a:r>
            <a:endParaRPr sz="2000">
              <a:latin typeface="Georgia"/>
              <a:cs typeface="Georgia"/>
            </a:endParaRPr>
          </a:p>
          <a:p>
            <a:pPr marL="219710" indent="-20447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034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Náhrady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dovolenou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(4, 5 nebo 8 týdnů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dovolené dle typu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zaměstnavatele,</a:t>
            </a:r>
            <a:endParaRPr sz="2000">
              <a:latin typeface="Georgia"/>
              <a:cs typeface="Georgia"/>
            </a:endParaRPr>
          </a:p>
          <a:p>
            <a:pPr marL="355600" marR="26670" indent="-342900">
              <a:lnSpc>
                <a:spcPct val="100000"/>
              </a:lnSpc>
              <a:spcBef>
                <a:spcPts val="600"/>
              </a:spcBef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viz </a:t>
            </a:r>
            <a:r>
              <a:rPr sz="2000" spc="70" dirty="0">
                <a:solidFill>
                  <a:srgbClr val="08498A"/>
                </a:solidFill>
                <a:latin typeface="Trebuchet MS"/>
                <a:cs typeface="Trebuchet MS"/>
              </a:rPr>
              <a:t>§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213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zákona č. 262/2006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Sb.,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zákoník práce)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 pouze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rozsahu,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jakém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odpovídají zapojení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zaměstnance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 realizace  projektu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případě překážek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souladu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zákoníkem</a:t>
            </a:r>
            <a:r>
              <a:rPr sz="2000" spc="7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práce)</a:t>
            </a:r>
            <a:endParaRPr sz="2000">
              <a:latin typeface="Georgia"/>
              <a:cs typeface="Georgia"/>
            </a:endParaRPr>
          </a:p>
          <a:p>
            <a:pPr marL="349250" marR="1427480" indent="-336550">
              <a:lnSpc>
                <a:spcPct val="125000"/>
              </a:lnSpc>
              <a:buSzPct val="4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dny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dočasné pracovní neschopnosti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karantény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(jejich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poměrná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část)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794" y="656971"/>
            <a:ext cx="2473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Osobní</a:t>
            </a:r>
            <a:r>
              <a:rPr spc="-3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0745" y="1352168"/>
            <a:ext cx="7656830" cy="464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1420">
              <a:lnSpc>
                <a:spcPct val="127800"/>
              </a:lnSpc>
              <a:spcBef>
                <a:spcPts val="100"/>
              </a:spcBef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Pracovní úvazky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zaměstnance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se nesmí překrývat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není možné,  aby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byl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 stejnou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práci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placen</a:t>
            </a:r>
            <a:r>
              <a:rPr sz="18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vícekrát.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19812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Výše úvazku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maximálně 1,0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(součet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veškerých úvazků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zaměstnance  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všech subjektů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zapojených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do projektu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–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příjemce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r>
              <a:rPr sz="1800" spc="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partneři),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to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 celou dobu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zapojení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daného pracovníka do realizace</a:t>
            </a:r>
            <a:r>
              <a:rPr sz="1800" spc="7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Realizační tým projektu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(RT) =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zařazení mezi přímé/nepřímé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náklady  projektu dle pracovní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náplně 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projektu, dle vazby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–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přímá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x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nepřímá  vazba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Přímé náklady: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pouze přímá práce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zajištění</a:t>
            </a:r>
            <a:r>
              <a:rPr sz="18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výstupu,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který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určen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přímému využití</a:t>
            </a:r>
            <a:r>
              <a:rPr sz="18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26060">
              <a:lnSpc>
                <a:spcPct val="100000"/>
              </a:lnSpc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Nepřímé náklady: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projektový/finanční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manažer a ostatní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pozice (např.  administrativní, účetní, podpůrné),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nepracují přímo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</a:t>
            </a:r>
            <a:r>
              <a:rPr sz="18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642" y="598169"/>
            <a:ext cx="2473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Osobní</a:t>
            </a:r>
            <a:r>
              <a:rPr spc="-3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117" y="1896237"/>
            <a:ext cx="804545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0861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Cestovní náhrady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náhrady za jízdní výdaje, výdaje 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ubytování,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stravné a za nutné vedlejší výdaje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Cestovní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náhrady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spojené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pracovními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cestami (tuzemské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zahraniční)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realizačního týmu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hrazeny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nepřímých</a:t>
            </a:r>
            <a:r>
              <a:rPr sz="2000" b="1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nákladů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794" y="656971"/>
            <a:ext cx="14522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</a:t>
            </a:r>
            <a:r>
              <a:rPr dirty="0"/>
              <a:t>e</a:t>
            </a:r>
            <a:r>
              <a:rPr spc="-10" dirty="0"/>
              <a:t>stov</a:t>
            </a:r>
            <a:r>
              <a:rPr dirty="0"/>
              <a:t>n</a:t>
            </a:r>
            <a:r>
              <a:rPr spc="-5" dirty="0"/>
              <a:t>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15" y="1676146"/>
            <a:ext cx="8261984" cy="41351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29895" marR="85725" indent="-417195">
              <a:lnSpc>
                <a:spcPct val="80000"/>
              </a:lnSpc>
              <a:spcBef>
                <a:spcPts val="530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Investiční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výdaje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odpisovaný 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majetek 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hodnota vyšší 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než 40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 Kč)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majetek 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cena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vyšší než 60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</a:t>
            </a:r>
            <a:r>
              <a:rPr sz="18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Kč)</a:t>
            </a:r>
            <a:endParaRPr sz="1800">
              <a:latin typeface="Georgia"/>
              <a:cs typeface="Georgia"/>
            </a:endParaRPr>
          </a:p>
          <a:p>
            <a:pPr marL="429895" marR="15875" indent="-417195">
              <a:lnSpc>
                <a:spcPct val="80000"/>
              </a:lnSpc>
              <a:spcBef>
                <a:spcPts val="1205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Neinvestiční </a:t>
            </a:r>
            <a:r>
              <a:rPr sz="1800" b="1" spc="-10" dirty="0">
                <a:solidFill>
                  <a:srgbClr val="08498A"/>
                </a:solidFill>
                <a:latin typeface="Georgia"/>
                <a:cs typeface="Georgia"/>
              </a:rPr>
              <a:t>výdaje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neodpisovaný 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hodnota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nižší než  40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 Kč)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nehmotný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majetek (pořizovací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cena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nižší než 60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tis.</a:t>
            </a:r>
            <a:r>
              <a:rPr sz="18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Kč)</a:t>
            </a:r>
            <a:endParaRPr sz="1800">
              <a:latin typeface="Georgia"/>
              <a:cs typeface="Georgia"/>
            </a:endParaRPr>
          </a:p>
          <a:p>
            <a:pPr marL="429895" marR="82550" indent="-417195">
              <a:lnSpc>
                <a:spcPct val="80000"/>
              </a:lnSpc>
              <a:spcBef>
                <a:spcPts val="1200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Zařízení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vybavení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pro členy </a:t>
            </a:r>
            <a:r>
              <a:rPr sz="1800" b="1" spc="5" dirty="0">
                <a:solidFill>
                  <a:srgbClr val="08498A"/>
                </a:solidFill>
                <a:latin typeface="Georgia"/>
                <a:cs typeface="Georgia"/>
              </a:rPr>
              <a:t>RT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kteří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přímo pracují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nebo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zajišťují  výstup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přímému využití</a:t>
            </a:r>
            <a:r>
              <a:rPr sz="1800" spc="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CS</a:t>
            </a:r>
            <a:endParaRPr sz="1800">
              <a:latin typeface="Georgia"/>
              <a:cs typeface="Georgia"/>
            </a:endParaRPr>
          </a:p>
          <a:p>
            <a:pPr marL="429895" marR="5080" indent="-417195">
              <a:lnSpc>
                <a:spcPct val="80000"/>
              </a:lnSpc>
              <a:spcBef>
                <a:spcPts val="1200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Nákup vybavení </a:t>
            </a:r>
            <a:r>
              <a:rPr sz="1800" b="1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1800" b="1" spc="5" dirty="0">
                <a:solidFill>
                  <a:srgbClr val="08498A"/>
                </a:solidFill>
                <a:latin typeface="Georgia"/>
                <a:cs typeface="Georgia"/>
              </a:rPr>
              <a:t>RT</a:t>
            </a:r>
            <a:r>
              <a:rPr sz="1800" spc="5" dirty="0">
                <a:solidFill>
                  <a:srgbClr val="08498A"/>
                </a:solidFill>
                <a:latin typeface="Georgia"/>
                <a:cs typeface="Georgia"/>
              </a:rPr>
              <a:t>,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např. nákup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výpočetní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techniky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 pracovníky 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RT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lze pořídit pouze takový počet kusů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zařízení 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vybavení,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který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odpovídá  výši úvazku členů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RT = 1 ks na 1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úvazek; pokud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úvazek nižší, lze uplatnit  pouze část pořizovací ceny, vztahující se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k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danému úvazku (0,5 úvazek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=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0,5  ceny </a:t>
            </a: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PC),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úvazky jednotlivých členů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RT je možné</a:t>
            </a:r>
            <a:r>
              <a:rPr sz="1800" spc="5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sčítat</a:t>
            </a:r>
            <a:endParaRPr sz="1800">
              <a:latin typeface="Georgia"/>
              <a:cs typeface="Georgia"/>
            </a:endParaRPr>
          </a:p>
          <a:p>
            <a:pPr marL="429895" indent="-417195">
              <a:lnSpc>
                <a:spcPct val="100000"/>
              </a:lnSpc>
              <a:spcBef>
                <a:spcPts val="765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Nově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zařazen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do této skupiny výdajů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i</a:t>
            </a:r>
            <a:r>
              <a:rPr sz="1800" spc="8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8498A"/>
                </a:solidFill>
                <a:latin typeface="Georgia"/>
                <a:cs typeface="Georgia"/>
              </a:rPr>
              <a:t>nábytek</a:t>
            </a:r>
            <a:endParaRPr sz="1800">
              <a:latin typeface="Georgia"/>
              <a:cs typeface="Georgia"/>
            </a:endParaRPr>
          </a:p>
          <a:p>
            <a:pPr marL="429895" marR="410209" indent="-417195">
              <a:lnSpc>
                <a:spcPct val="80000"/>
              </a:lnSpc>
              <a:spcBef>
                <a:spcPts val="1205"/>
              </a:spcBef>
              <a:buClr>
                <a:srgbClr val="5FBAF5"/>
              </a:buClr>
              <a:buFont typeface="Wingdings"/>
              <a:buChar char=""/>
              <a:tabLst>
                <a:tab pos="429895" algn="l"/>
                <a:tab pos="430530" algn="l"/>
              </a:tabLst>
            </a:pPr>
            <a:r>
              <a:rPr sz="1800" spc="-10" dirty="0">
                <a:solidFill>
                  <a:srgbClr val="08498A"/>
                </a:solidFill>
                <a:latin typeface="Georgia"/>
                <a:cs typeface="Georgia"/>
              </a:rPr>
              <a:t>Pokud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jakýkoliv nákup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zařízení a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vybavení patří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na základě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vymezení  nepřímých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nákladů (dle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kapitoly 6.4.16) mezi nepřímé náklady,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nelze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tyto  výdaje řadit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mezi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přímé způsobilé</a:t>
            </a:r>
            <a:r>
              <a:rPr sz="18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náklady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939" y="557021"/>
            <a:ext cx="57429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Zařízení a </a:t>
            </a:r>
            <a:r>
              <a:rPr sz="2600" spc="-5" dirty="0"/>
              <a:t>vybavení, </a:t>
            </a:r>
            <a:r>
              <a:rPr sz="2600" dirty="0"/>
              <a:t>vč. </a:t>
            </a:r>
            <a:r>
              <a:rPr sz="2600" spc="-5" dirty="0"/>
              <a:t>nájmu </a:t>
            </a:r>
            <a:r>
              <a:rPr sz="2600" dirty="0"/>
              <a:t>a</a:t>
            </a:r>
            <a:r>
              <a:rPr sz="2600" spc="-65" dirty="0"/>
              <a:t> </a:t>
            </a:r>
            <a:r>
              <a:rPr sz="2600" spc="-5" dirty="0"/>
              <a:t>odpisů</a:t>
            </a:r>
            <a:endParaRPr sz="2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894" y="1447038"/>
            <a:ext cx="8529320" cy="4920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Lze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také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hradit: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Nájem či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leasing zařízení a vybavení,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budov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Operativní leasing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= nájemné (splátky)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leasingu, smlouva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nájmu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</a:t>
            </a:r>
            <a:endParaRPr sz="2000">
              <a:latin typeface="Georgia"/>
              <a:cs typeface="Georgia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operativním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leasingu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leasing =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pouze splátky leasingu,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vztahující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období trvání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(daně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činnost pronajímatele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související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leasingovou smlouvou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způsobilými</a:t>
            </a:r>
            <a:r>
              <a:rPr sz="2000" spc="-10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výdaji)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8498A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Odpisy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(daňové)</a:t>
            </a:r>
            <a:endParaRPr sz="2000">
              <a:latin typeface="Georgia"/>
              <a:cs typeface="Georgia"/>
            </a:endParaRPr>
          </a:p>
          <a:p>
            <a:pPr marL="12700" marR="394335">
              <a:lnSpc>
                <a:spcPct val="100000"/>
              </a:lnSpc>
              <a:spcBef>
                <a:spcPts val="84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Dlouhodobého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hmotného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nehmotného majetku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používaného pro účely  projektu,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využívá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CS,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způsobilým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výdajem po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dobu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trvání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předpokladu,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nákup takového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majetku není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součástí  způsobilých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 na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projekt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8365" y="605739"/>
            <a:ext cx="574421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Zařízení a vybavení, vč. </a:t>
            </a:r>
            <a:r>
              <a:rPr sz="2600" spc="-5" dirty="0"/>
              <a:t>nájmu </a:t>
            </a:r>
            <a:r>
              <a:rPr sz="2600" dirty="0"/>
              <a:t>a</a:t>
            </a:r>
            <a:r>
              <a:rPr sz="2600" spc="-114" dirty="0"/>
              <a:t> </a:t>
            </a:r>
            <a:r>
              <a:rPr sz="2600" dirty="0"/>
              <a:t>odpisů</a:t>
            </a:r>
            <a:endParaRPr sz="2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213" y="1306306"/>
            <a:ext cx="7925434" cy="450786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Nákup</a:t>
            </a:r>
            <a:r>
              <a:rPr sz="2000" b="1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spcBef>
                <a:spcPts val="84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Dodání služby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musí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nezbytné k realizaci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musí</a:t>
            </a:r>
            <a:r>
              <a:rPr sz="2000" spc="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vytvářet</a:t>
            </a:r>
            <a:endParaRPr sz="2000">
              <a:latin typeface="Georgia"/>
              <a:cs typeface="Georgia"/>
            </a:endParaRPr>
          </a:p>
          <a:p>
            <a:pPr marL="216535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novou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hodnotu.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zpracování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analýz,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průzkumů,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studií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lektorské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školení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kurzy pro</a:t>
            </a:r>
            <a:r>
              <a:rPr sz="2000" spc="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pečovatele</a:t>
            </a:r>
            <a:endParaRPr sz="2000">
              <a:latin typeface="Georgia"/>
              <a:cs typeface="Georgia"/>
            </a:endParaRPr>
          </a:p>
          <a:p>
            <a:pPr marL="216535" marR="678180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vytvoření nových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publikací, školicích materiálů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nebo manuálů,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CD/DVD…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Drobné stavební</a:t>
            </a:r>
            <a:r>
              <a:rPr sz="2000" b="1" spc="-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úpravy</a:t>
            </a:r>
            <a:endParaRPr sz="2000">
              <a:latin typeface="Georgia"/>
              <a:cs typeface="Georgia"/>
            </a:endParaRPr>
          </a:p>
          <a:p>
            <a:pPr marL="222885" marR="57785" indent="-21082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Cena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všech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dokončených stavebních úprav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jednom zdaňovacím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období, která nepřesáhne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úhrnu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40.000 Kč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každou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jednotlivou účetní položku majetku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(např.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úprava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pracovního místa,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které usnadní přístup osobám zdravotně</a:t>
            </a:r>
            <a:r>
              <a:rPr sz="2000" spc="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postiženým)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6737" y="627964"/>
            <a:ext cx="560070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5" dirty="0"/>
              <a:t>Nákup služeb, drobné stavební</a:t>
            </a:r>
            <a:r>
              <a:rPr sz="2600" spc="-45" dirty="0"/>
              <a:t> </a:t>
            </a:r>
            <a:r>
              <a:rPr sz="2600" spc="-5" dirty="0"/>
              <a:t>úpravy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7294" y="2300097"/>
            <a:ext cx="7893305" cy="18293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Název: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spc="-5" dirty="0">
                <a:solidFill>
                  <a:srgbClr val="07498A"/>
                </a:solidFill>
                <a:latin typeface="Georgia"/>
              </a:rPr>
              <a:t> MAS Mezi Úpou a Metují – Sociální služby a sociální začleňování I. 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číslo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výzvy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MAS: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lang="cs-CZ" sz="2000" spc="-5" dirty="0">
                <a:solidFill>
                  <a:srgbClr val="07498A"/>
                </a:solidFill>
                <a:latin typeface="Georgia"/>
              </a:rPr>
              <a:t>B98/03_16_047/CLLD_16_01_129</a:t>
            </a:r>
            <a:r>
              <a:rPr lang="cs-CZ" dirty="0"/>
              <a:t>	</a:t>
            </a:r>
          </a:p>
          <a:p>
            <a:endParaRPr lang="cs-CZ" sz="2000" spc="-5" dirty="0">
              <a:solidFill>
                <a:srgbClr val="07498A"/>
              </a:solidFill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příjem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projektových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žádostí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od </a:t>
            </a:r>
            <a:r>
              <a:rPr lang="cs-CZ" sz="2000" spc="-5" dirty="0">
                <a:solidFill>
                  <a:srgbClr val="07498A"/>
                </a:solidFill>
                <a:latin typeface="Georgia"/>
                <a:cs typeface="Georgia"/>
              </a:rPr>
              <a:t>24</a:t>
            </a:r>
            <a:r>
              <a:rPr lang="cs-CZ" sz="2000" dirty="0">
                <a:solidFill>
                  <a:srgbClr val="07498A"/>
                </a:solidFill>
                <a:latin typeface="Georgia"/>
                <a:cs typeface="Georgia"/>
              </a:rPr>
              <a:t>.9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. 201</a:t>
            </a:r>
            <a:r>
              <a:rPr lang="cs-CZ" sz="2000" dirty="0">
                <a:solidFill>
                  <a:srgbClr val="07498A"/>
                </a:solidFill>
                <a:latin typeface="Georgia"/>
                <a:cs typeface="Georgia"/>
              </a:rPr>
              <a:t>9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do </a:t>
            </a:r>
            <a:r>
              <a:rPr lang="cs-CZ" sz="2000" dirty="0">
                <a:solidFill>
                  <a:srgbClr val="07498A"/>
                </a:solidFill>
                <a:latin typeface="Georgia"/>
                <a:cs typeface="Georgia"/>
              </a:rPr>
              <a:t>30.11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201</a:t>
            </a:r>
            <a:r>
              <a:rPr lang="cs-CZ" sz="2000" spc="-5" dirty="0">
                <a:solidFill>
                  <a:srgbClr val="07498A"/>
                </a:solidFill>
                <a:latin typeface="Georgia"/>
                <a:cs typeface="Georgia"/>
              </a:rPr>
              <a:t>9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;</a:t>
            </a:r>
            <a:r>
              <a:rPr sz="2000" spc="-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12:00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9371" y="663651"/>
            <a:ext cx="949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Vý</a:t>
            </a:r>
            <a:r>
              <a:rPr spc="-15" dirty="0"/>
              <a:t>z</a:t>
            </a:r>
            <a:r>
              <a:rPr spc="-5" dirty="0"/>
              <a:t>va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696" y="2634818"/>
            <a:ext cx="76225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projekty platí omezení,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podíl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investičních výdajů v</a:t>
            </a:r>
            <a:r>
              <a:rPr sz="2000" spc="17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rámci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celkových způsobilých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výdajů nesmí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vyšší než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50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%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9889" y="597484"/>
            <a:ext cx="2675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Investiční</a:t>
            </a:r>
            <a:r>
              <a:rPr spc="-50" dirty="0"/>
              <a:t> </a:t>
            </a:r>
            <a:r>
              <a:rPr spc="-5" dirty="0"/>
              <a:t>výdaje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Max. 25% </a:t>
            </a:r>
            <a:r>
              <a:rPr dirty="0"/>
              <a:t>přímých způsobilých </a:t>
            </a:r>
            <a:r>
              <a:rPr spc="-5" dirty="0"/>
              <a:t>nákladů</a:t>
            </a:r>
            <a:r>
              <a:rPr spc="-60" dirty="0"/>
              <a:t> </a:t>
            </a:r>
            <a:r>
              <a:rPr dirty="0"/>
              <a:t>projektu,</a:t>
            </a:r>
          </a:p>
          <a:p>
            <a:pPr marL="18415">
              <a:lnSpc>
                <a:spcPct val="100000"/>
              </a:lnSpc>
            </a:pPr>
            <a:r>
              <a:rPr b="0" dirty="0">
                <a:latin typeface="Georgia"/>
                <a:cs typeface="Georgia"/>
              </a:rPr>
              <a:t>tj. </a:t>
            </a:r>
            <a:r>
              <a:rPr b="0" spc="-5" dirty="0">
                <a:latin typeface="Georgia"/>
                <a:cs typeface="Georgia"/>
              </a:rPr>
              <a:t>20% celkových uznatelných </a:t>
            </a:r>
            <a:r>
              <a:rPr b="0" dirty="0">
                <a:latin typeface="Georgia"/>
                <a:cs typeface="Georgia"/>
              </a:rPr>
              <a:t>nákladů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projektu</a:t>
            </a:r>
          </a:p>
          <a:p>
            <a:pPr marL="5715"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222250" indent="-20383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administrativa, </a:t>
            </a:r>
            <a:r>
              <a:rPr b="0" dirty="0">
                <a:latin typeface="Georgia"/>
                <a:cs typeface="Georgia"/>
              </a:rPr>
              <a:t>řízení projektu (včetně </a:t>
            </a:r>
            <a:r>
              <a:rPr b="0" spc="-5" dirty="0">
                <a:latin typeface="Georgia"/>
                <a:cs typeface="Georgia"/>
              </a:rPr>
              <a:t>finančního),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účetnictví,</a:t>
            </a:r>
          </a:p>
          <a:p>
            <a:pPr marL="222250">
              <a:lnSpc>
                <a:spcPct val="100000"/>
              </a:lnSpc>
              <a:spcBef>
                <a:spcPts val="1200"/>
              </a:spcBef>
            </a:pPr>
            <a:r>
              <a:rPr b="0" spc="-5" dirty="0">
                <a:latin typeface="Georgia"/>
                <a:cs typeface="Georgia"/>
              </a:rPr>
              <a:t>personalistika, propagacepojištění odpovědnosti </a:t>
            </a:r>
            <a:r>
              <a:rPr b="0" dirty="0">
                <a:latin typeface="Georgia"/>
                <a:cs typeface="Georgia"/>
              </a:rPr>
              <a:t>za</a:t>
            </a:r>
            <a:r>
              <a:rPr b="0" spc="-4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škodu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cestovní </a:t>
            </a:r>
            <a:r>
              <a:rPr b="0" dirty="0">
                <a:latin typeface="Georgia"/>
                <a:cs typeface="Georgia"/>
              </a:rPr>
              <a:t>náhrady </a:t>
            </a:r>
            <a:r>
              <a:rPr b="0" spc="-5" dirty="0">
                <a:latin typeface="Georgia"/>
                <a:cs typeface="Georgia"/>
              </a:rPr>
              <a:t>spojené </a:t>
            </a:r>
            <a:r>
              <a:rPr b="0" dirty="0">
                <a:latin typeface="Georgia"/>
                <a:cs typeface="Georgia"/>
              </a:rPr>
              <a:t>s pracovními </a:t>
            </a:r>
            <a:r>
              <a:rPr b="0" spc="-5" dirty="0">
                <a:latin typeface="Georgia"/>
                <a:cs typeface="Georgia"/>
              </a:rPr>
              <a:t>cestami </a:t>
            </a:r>
            <a:r>
              <a:rPr b="0" dirty="0">
                <a:latin typeface="Georgia"/>
                <a:cs typeface="Georgia"/>
              </a:rPr>
              <a:t>RT,</a:t>
            </a:r>
            <a:r>
              <a:rPr b="0" spc="-4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cestovné</a:t>
            </a:r>
          </a:p>
          <a:p>
            <a:pPr marL="222250">
              <a:lnSpc>
                <a:spcPct val="100000"/>
              </a:lnSpc>
              <a:spcBef>
                <a:spcPts val="1205"/>
              </a:spcBef>
            </a:pPr>
            <a:r>
              <a:rPr b="0" spc="-5" dirty="0">
                <a:latin typeface="Georgia"/>
                <a:cs typeface="Georgia"/>
              </a:rPr>
              <a:t>pečovatelů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spotřební </a:t>
            </a:r>
            <a:r>
              <a:rPr b="0" dirty="0">
                <a:latin typeface="Georgia"/>
                <a:cs typeface="Georgia"/>
              </a:rPr>
              <a:t>materiál, </a:t>
            </a:r>
            <a:r>
              <a:rPr b="0" spc="-5" dirty="0">
                <a:latin typeface="Georgia"/>
                <a:cs typeface="Georgia"/>
              </a:rPr>
              <a:t>zařízení </a:t>
            </a:r>
            <a:r>
              <a:rPr b="0" dirty="0">
                <a:latin typeface="Georgia"/>
                <a:cs typeface="Georgia"/>
              </a:rPr>
              <a:t>a vybavení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(papír…)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prostory pro realizaci projektu </a:t>
            </a:r>
            <a:r>
              <a:rPr b="0" dirty="0">
                <a:latin typeface="Georgia"/>
                <a:cs typeface="Georgia"/>
              </a:rPr>
              <a:t>(nájemné, vodné, </a:t>
            </a:r>
            <a:r>
              <a:rPr b="0" spc="-5" dirty="0">
                <a:latin typeface="Georgia"/>
                <a:cs typeface="Georgia"/>
              </a:rPr>
              <a:t>stočné,</a:t>
            </a:r>
            <a:r>
              <a:rPr b="0" spc="-2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energie…)</a:t>
            </a:r>
          </a:p>
          <a:p>
            <a:pPr marL="222250" indent="-20383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2885" algn="l"/>
              </a:tabLst>
            </a:pPr>
            <a:r>
              <a:rPr b="0" spc="-5" dirty="0">
                <a:latin typeface="Georgia"/>
                <a:cs typeface="Georgia"/>
              </a:rPr>
              <a:t>ostatní provozní </a:t>
            </a:r>
            <a:r>
              <a:rPr b="0" dirty="0">
                <a:latin typeface="Georgia"/>
                <a:cs typeface="Georgia"/>
              </a:rPr>
              <a:t>výdaje (internet, </a:t>
            </a:r>
            <a:r>
              <a:rPr b="0" spc="-5" dirty="0">
                <a:latin typeface="Georgia"/>
                <a:cs typeface="Georgia"/>
              </a:rPr>
              <a:t>poštovné, telefon,</a:t>
            </a:r>
            <a:r>
              <a:rPr b="0" spc="-110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úklid…)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5414" y="597484"/>
            <a:ext cx="2733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Nepřímé</a:t>
            </a:r>
            <a:r>
              <a:rPr spc="-25" dirty="0"/>
              <a:t> </a:t>
            </a:r>
            <a:r>
              <a:rPr spc="-5" dirty="0"/>
              <a:t>náklady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20" y="1798446"/>
            <a:ext cx="808799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79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Pro projekty,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u nichž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podstatná většina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nákladů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vznikne formou nákupu služeb  od externích dodavatelů,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způsobilá procenta nepřímých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nákladů</a:t>
            </a:r>
            <a:r>
              <a:rPr sz="1800" spc="7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snížena.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Podíly pro nepřímé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náklady jsou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sníženy pro projekty 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objemem nákupu</a:t>
            </a:r>
            <a:r>
              <a:rPr sz="1800" spc="1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1800" spc="-5" dirty="0">
                <a:solidFill>
                  <a:srgbClr val="08498A"/>
                </a:solidFill>
                <a:latin typeface="Georgia"/>
                <a:cs typeface="Georgia"/>
              </a:rPr>
              <a:t>těchto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 intencích: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6780" y="3717035"/>
            <a:ext cx="7344156" cy="167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8261" y="627964"/>
            <a:ext cx="598868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Nákup </a:t>
            </a:r>
            <a:r>
              <a:rPr sz="2600" spc="-5" dirty="0"/>
              <a:t>služeb </a:t>
            </a:r>
            <a:r>
              <a:rPr sz="2600" dirty="0"/>
              <a:t>a </a:t>
            </a:r>
            <a:r>
              <a:rPr sz="2600" spc="-5" dirty="0"/>
              <a:t>podíl </a:t>
            </a:r>
            <a:r>
              <a:rPr sz="2600" dirty="0"/>
              <a:t>nepřímých</a:t>
            </a:r>
            <a:r>
              <a:rPr sz="2600" spc="-30" dirty="0"/>
              <a:t> </a:t>
            </a:r>
            <a:r>
              <a:rPr sz="2600" spc="-5" dirty="0"/>
              <a:t>nákladů</a:t>
            </a:r>
            <a:endParaRPr sz="26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316" y="2084324"/>
            <a:ext cx="8030845" cy="2998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885" marR="496570" indent="-21082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Příjmem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projektu se rozumí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příjmy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vygenerované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 době realizace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projektu,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např.:</a:t>
            </a:r>
            <a:endParaRPr sz="2000">
              <a:latin typeface="Georgia"/>
              <a:cs typeface="Georgia"/>
            </a:endParaRPr>
          </a:p>
          <a:p>
            <a:pPr marL="216535" marR="5080" indent="-203835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příjmy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poskytované služby, příjmy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prodej výrobků, 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vznikly 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rámci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(tj.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výrobků,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jejichž vznik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byly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vynaloženy výdaje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projektu);</a:t>
            </a:r>
            <a:endParaRPr sz="2000">
              <a:latin typeface="Georgia"/>
              <a:cs typeface="Georgia"/>
            </a:endParaRPr>
          </a:p>
          <a:p>
            <a:pPr marL="216535" indent="-203835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1717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pronájem prostor, zařízení, softwaru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atd.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financovaných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rámci</a:t>
            </a:r>
            <a:endParaRPr sz="2000">
              <a:latin typeface="Georgia"/>
              <a:cs typeface="Georgia"/>
            </a:endParaRPr>
          </a:p>
          <a:p>
            <a:pPr marL="21653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atd.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Příjmem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nikdy nejsou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úroky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 bankovního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účtu,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obdržené</a:t>
            </a:r>
            <a:endParaRPr sz="200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platby ze smluvních pokut,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peněžní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jistota</a:t>
            </a:r>
            <a:r>
              <a:rPr sz="1800" dirty="0">
                <a:solidFill>
                  <a:srgbClr val="08498A"/>
                </a:solidFill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3041" y="575259"/>
            <a:ext cx="2501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Příjmy</a:t>
            </a:r>
            <a:r>
              <a:rPr spc="-20" dirty="0"/>
              <a:t> </a:t>
            </a:r>
            <a:r>
              <a:rPr spc="-10" dirty="0"/>
              <a:t>projektu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3644" y="1336294"/>
            <a:ext cx="768858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Nástroje pro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měření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dosaženého efektu aktivit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7329" marR="377825" indent="-214629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Indikátory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výstupu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–závazné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-reflektují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aktivity projektu.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Hodnoty,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chápány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jako závazek žadatele, kterého má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dosáhnout díky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realizaci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nesplnění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sankce.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13970" marR="3342004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60000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Celkový počet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účastníků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67001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Kapacita podpořených služeb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67010 -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Využívání podpořených</a:t>
            </a:r>
            <a:r>
              <a:rPr sz="2000" spc="-5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227329" marR="706755" indent="-214629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Indikátory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výsledku –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nezávazné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ale je nutné je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sledovat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vykazovat -vystihují změny, kterých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být dosaženo  (nezávisí čistě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příjemci)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227329" marR="5080" indent="-214629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Indikátory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sledovat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vykazovat průběžně ve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zprávách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realizaci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opřít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průkaznou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evidenci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8670" y="618871"/>
            <a:ext cx="1686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Indikátory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419" y="1694764"/>
            <a:ext cx="783844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Žadatel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volí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pouze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ty indikátory z výzvy,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které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relevantní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jeho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 vychází z výzvy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MAS.</a:t>
            </a:r>
            <a:endParaRPr sz="2000">
              <a:latin typeface="Georgia"/>
              <a:cs typeface="Georgia"/>
            </a:endParaRPr>
          </a:p>
          <a:p>
            <a:pPr marL="12700" marR="3281045">
              <a:lnSpc>
                <a:spcPts val="4800"/>
              </a:lnSpc>
              <a:spcBef>
                <a:spcPts val="56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Výchozí hodnoty indikátorů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jsou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nulové.  Cílové hodnoty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relevantních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indikátorů: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ts val="1839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–jsou uvedeny 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právním aktu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tedy závazné =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sankce</a:t>
            </a:r>
            <a:endParaRPr sz="2000">
              <a:latin typeface="Georgia"/>
              <a:cs typeface="Georgia"/>
            </a:endParaRPr>
          </a:p>
          <a:p>
            <a:pPr marL="12700" marR="4635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–při výpočtu míry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naplnění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cílových hodnot by překročení indikátorů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nemělo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přesáhnout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120</a:t>
            </a:r>
            <a:r>
              <a:rPr sz="2000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%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–provazba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aktivity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rozpočet,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mají vliv na</a:t>
            </a:r>
            <a:r>
              <a:rPr sz="2000" spc="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bodování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popsat,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jak byla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hodnota indikátoru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stanovena.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70687"/>
            <a:ext cx="1685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Indiká</a:t>
            </a:r>
            <a:r>
              <a:rPr spc="-20" dirty="0"/>
              <a:t>t</a:t>
            </a:r>
            <a:r>
              <a:rPr spc="-10" dirty="0"/>
              <a:t>ory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493901"/>
            <a:ext cx="7735570" cy="4346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Povinnost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stanovit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žádosti cílové hodnoty</a:t>
            </a:r>
            <a:r>
              <a:rPr sz="2000" spc="-6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indikátorů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včetně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popisu způsobu stanovení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této</a:t>
            </a:r>
            <a:r>
              <a:rPr sz="2000" spc="-9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1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nastavení je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závazné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úprava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podstatnou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změnou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nesplnění 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sankce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průběžné sledování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jejich naplnění ve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zprávách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realizaci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prokazatelnost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vykazovaných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hodnot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záznamy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každém klientovi ověřitelné případnou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kontrolou,</a:t>
            </a:r>
            <a:endParaRPr sz="200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monitorovací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listy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0745" y="583818"/>
            <a:ext cx="4946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Povinnosti spojené s</a:t>
            </a:r>
            <a:r>
              <a:rPr spc="-40" dirty="0"/>
              <a:t> </a:t>
            </a:r>
            <a:r>
              <a:rPr spc="-5" dirty="0"/>
              <a:t>indikátory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744" y="1575028"/>
            <a:ext cx="7677784" cy="217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670560" indent="-215265">
              <a:lnSpc>
                <a:spcPct val="121000"/>
              </a:lnSpc>
              <a:spcBef>
                <a:spcPts val="100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Problematiku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přijatelnosti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formálních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náležitostí,  věcného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výběru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</a:t>
            </a:r>
            <a:r>
              <a:rPr sz="2000" spc="-6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popisuje:</a:t>
            </a:r>
            <a:endParaRPr sz="2000" dirty="0">
              <a:latin typeface="Georgia"/>
              <a:cs typeface="Georgia"/>
            </a:endParaRPr>
          </a:p>
          <a:p>
            <a:pPr marL="226060" marR="5080" indent="-213360">
              <a:lnSpc>
                <a:spcPct val="120500"/>
              </a:lnSpc>
              <a:spcBef>
                <a:spcPts val="121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Příloha č. 1 výzvy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– Informace o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způsobu 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výběru 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</a:t>
            </a:r>
            <a:endParaRPr sz="2000" dirty="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Specifická část pravidel pro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žadatele a příjemce v rámci</a:t>
            </a:r>
            <a:r>
              <a:rPr sz="2000" spc="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OPZ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744" y="4458461"/>
            <a:ext cx="7544434" cy="20005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Proces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 výběru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zajišťuje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</a:t>
            </a:r>
            <a:r>
              <a:rPr sz="2000" spc="-1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lang="cs-CZ" sz="2000" spc="-5" dirty="0">
                <a:solidFill>
                  <a:srgbClr val="07498A"/>
                </a:solidFill>
                <a:latin typeface="Georgia"/>
                <a:cs typeface="Georgia"/>
              </a:rPr>
              <a:t>Mezi Úpou a Metují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,</a:t>
            </a:r>
            <a:r>
              <a:rPr lang="cs-CZ" sz="2000" spc="-5" dirty="0"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z.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s.:</a:t>
            </a:r>
            <a:r>
              <a:rPr sz="2000" spc="2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endParaRPr lang="cs-CZ" sz="2000" spc="25" dirty="0">
              <a:solidFill>
                <a:srgbClr val="07498A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r>
              <a:rPr lang="cs-CZ" sz="900" dirty="0">
                <a:latin typeface="Times New Roman"/>
                <a:cs typeface="Times New Roman"/>
              </a:rPr>
              <a:t>     </a:t>
            </a: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Kancelář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MAS</a:t>
            </a:r>
            <a:endParaRPr sz="2000" dirty="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Hodnotící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komise</a:t>
            </a:r>
            <a:endParaRPr sz="2000" dirty="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5425" algn="l"/>
                <a:tab pos="22606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Výbor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7016" y="656971"/>
            <a:ext cx="5857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Hodnocení a výběr žádostí k</a:t>
            </a:r>
            <a:r>
              <a:rPr spc="25" dirty="0"/>
              <a:t> </a:t>
            </a:r>
            <a:r>
              <a:rPr spc="-5" dirty="0"/>
              <a:t>podpoře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068" y="1894179"/>
            <a:ext cx="7902575" cy="2773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>
              <a:lnSpc>
                <a:spcPct val="120900"/>
              </a:lnSpc>
              <a:spcBef>
                <a:spcPts val="10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Výsledkem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výběru je Seznam žádostí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podporu, které MAS navrhuje  ke schválení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–&gt; tento Seznam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předá MAS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Řídícímu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orgánu OPZ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(MPSV)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-&gt;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ŘO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OPZ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provede závěrečné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ověření způsobilosti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vybraných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projektů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kontrolu administrativních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postupů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MAS.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Proces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výběru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projektů -&gt; ukončen cca do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4-5</a:t>
            </a:r>
            <a:r>
              <a:rPr sz="2000" spc="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měsíců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od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data ukončení příjmu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žádostí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nenastanou-li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komplikace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(doplňování údajů,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přezkum,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apod.)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644" y="656971"/>
            <a:ext cx="5852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Hodnocení a výběr </a:t>
            </a:r>
            <a:r>
              <a:rPr spc="-10" dirty="0"/>
              <a:t>žádostí </a:t>
            </a:r>
            <a:r>
              <a:rPr spc="-5" dirty="0"/>
              <a:t>k</a:t>
            </a:r>
            <a:r>
              <a:rPr spc="20" dirty="0"/>
              <a:t> </a:t>
            </a:r>
            <a:r>
              <a:rPr spc="-5" dirty="0"/>
              <a:t>podpoře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117" y="1501622"/>
            <a:ext cx="7681595" cy="447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329" marR="281940" indent="-214629">
              <a:lnSpc>
                <a:spcPct val="121100"/>
              </a:lnSpc>
              <a:spcBef>
                <a:spcPts val="9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První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fáze hodnocení projektů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posouzení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základních věcných a  administrativních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požadavků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provádějí pracovníci MAS </a:t>
            </a:r>
            <a:r>
              <a:rPr lang="cs-CZ" sz="2000" spc="-5" dirty="0">
                <a:solidFill>
                  <a:srgbClr val="07498A"/>
                </a:solidFill>
                <a:latin typeface="Georgia"/>
                <a:cs typeface="Georgia"/>
              </a:rPr>
              <a:t>Mezi Úpou a Metují, z. s.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9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lhůta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max. 30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pracovních dnů od ukončení příjmu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žádostí</a:t>
            </a:r>
            <a:r>
              <a:rPr sz="20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o</a:t>
            </a:r>
            <a:endParaRPr sz="2000" dirty="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505"/>
              </a:spcBef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podporu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kritéria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přijatelnosti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jsou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neopravitelná</a:t>
            </a:r>
            <a:endParaRPr sz="2000" dirty="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kritéria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formálních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náležitostí jsou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opravitelná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– žadatel vyzván</a:t>
            </a:r>
            <a:r>
              <a:rPr sz="20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1x</a:t>
            </a:r>
            <a:endParaRPr sz="2000" dirty="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opravě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nebo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doplnění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ve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lhůtě do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5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pracovních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dní</a:t>
            </a:r>
            <a:endParaRPr sz="2000" dirty="0">
              <a:latin typeface="Georgia"/>
              <a:cs typeface="Georgia"/>
            </a:endParaRPr>
          </a:p>
          <a:p>
            <a:pPr marL="227329" marR="1007744" indent="-214629">
              <a:lnSpc>
                <a:spcPct val="120500"/>
              </a:lnSpc>
              <a:spcBef>
                <a:spcPts val="121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hodnotí se podle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kontrolních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otázek uvedených </a:t>
            </a:r>
            <a:r>
              <a:rPr sz="2000" spc="-15" dirty="0">
                <a:solidFill>
                  <a:srgbClr val="07498A"/>
                </a:solidFill>
                <a:latin typeface="Georgia"/>
                <a:cs typeface="Georgia"/>
              </a:rPr>
              <a:t>pro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každé  kritérium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(ANO/NE)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794" y="598169"/>
            <a:ext cx="7545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Hodnocení </a:t>
            </a:r>
            <a:r>
              <a:rPr spc="-10" dirty="0"/>
              <a:t>přijatelnosti </a:t>
            </a:r>
            <a:r>
              <a:rPr spc="-5" dirty="0"/>
              <a:t>a formálních</a:t>
            </a:r>
            <a:r>
              <a:rPr spc="90" dirty="0"/>
              <a:t> </a:t>
            </a:r>
            <a:r>
              <a:rPr spc="-5" dirty="0"/>
              <a:t>náležitostí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8913" y="2114550"/>
            <a:ext cx="5598160" cy="24987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Minimální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výše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podpory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projekt: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400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tis.</a:t>
            </a:r>
            <a:r>
              <a:rPr sz="2000" spc="-1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Kč,</a:t>
            </a:r>
            <a:endParaRPr sz="2000" dirty="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5"/>
              </a:spcBef>
            </a:pPr>
            <a:r>
              <a:rPr sz="2000" dirty="0" err="1">
                <a:solidFill>
                  <a:srgbClr val="07498A"/>
                </a:solidFill>
                <a:latin typeface="Georgia"/>
                <a:cs typeface="Georgia"/>
              </a:rPr>
              <a:t>maximální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lang="cs-CZ" sz="2000" dirty="0">
                <a:solidFill>
                  <a:srgbClr val="07498A"/>
                </a:solidFill>
                <a:latin typeface="Georgia"/>
              </a:rPr>
              <a:t>7 003 957,50 </a:t>
            </a: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Kč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Alokace výzvy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MAS: </a:t>
            </a:r>
            <a:r>
              <a:rPr lang="cs-CZ" sz="2000" dirty="0">
                <a:solidFill>
                  <a:srgbClr val="07498A"/>
                </a:solidFill>
                <a:latin typeface="Georgia"/>
              </a:rPr>
              <a:t>7 003 957,50 </a:t>
            </a:r>
            <a:r>
              <a:rPr sz="2000" spc="-5" dirty="0" err="1">
                <a:solidFill>
                  <a:srgbClr val="07498A"/>
                </a:solidFill>
                <a:latin typeface="Georgia"/>
                <a:cs typeface="Georgia"/>
              </a:rPr>
              <a:t>Kč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 dirty="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Maximální délka trvání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projektu: 36</a:t>
            </a:r>
            <a:r>
              <a:rPr sz="2000" spc="-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měsíců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"/>
            </a:pPr>
            <a:endParaRPr sz="2050" dirty="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tabLst>
                <a:tab pos="223520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Nejzazší termín ukončení projektu: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31. 12. 2022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291" y="635635"/>
            <a:ext cx="95059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Výzva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9617" y="1421968"/>
            <a:ext cx="7225665" cy="4498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Oprávněnost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žadatele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Partnerství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Cílové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skupiny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9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Celkové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způsobilé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výdaje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Aktivity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Horizontální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principy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Trestní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bezúhonnost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Soulad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SCLLD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Ověření administrativní,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provozní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kapacity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9117" y="611199"/>
            <a:ext cx="4959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Kritéria </a:t>
            </a:r>
            <a:r>
              <a:rPr spc="-5" dirty="0"/>
              <a:t>hodnocení</a:t>
            </a:r>
            <a:r>
              <a:rPr spc="-130" dirty="0"/>
              <a:t> </a:t>
            </a:r>
            <a:r>
              <a:rPr spc="-10" dirty="0"/>
              <a:t>přijatelnosti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840230"/>
            <a:ext cx="2920365" cy="8521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Úplnost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forma</a:t>
            </a:r>
            <a:r>
              <a:rPr sz="2000" spc="-6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Podpis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644" y="3402584"/>
            <a:ext cx="7369809" cy="1221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MAS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zasílá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informaci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výsledku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hodnocení.</a:t>
            </a:r>
            <a:endParaRPr sz="2000">
              <a:latin typeface="Georgia"/>
              <a:cs typeface="Georgia"/>
            </a:endParaRPr>
          </a:p>
          <a:p>
            <a:pPr marL="227329" marR="5080" indent="-215265">
              <a:lnSpc>
                <a:spcPct val="121000"/>
              </a:lnSpc>
              <a:spcBef>
                <a:spcPts val="119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Do 15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kalendářních dní ode dne doručení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informace může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žadatel  podat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žádosti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přezkum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(u negativně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hodnocených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žádostí).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0745" y="587755"/>
            <a:ext cx="4765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Kritéria formálních</a:t>
            </a:r>
            <a:r>
              <a:rPr spc="50" dirty="0"/>
              <a:t> </a:t>
            </a:r>
            <a:r>
              <a:rPr spc="-5" dirty="0"/>
              <a:t>náležitostí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5571" y="2043176"/>
            <a:ext cx="7093584" cy="2800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Druhá fáze hodnocení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projektů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kvality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provádí členové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Hodnotící komise +</a:t>
            </a:r>
            <a:endParaRPr sz="200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1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podpůrné hodnocení externího specialisty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danou</a:t>
            </a:r>
            <a:r>
              <a:rPr sz="2000" spc="-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oblast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70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pouze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žádosti o </a:t>
            </a:r>
            <a:r>
              <a:rPr sz="2000" spc="-10" dirty="0">
                <a:solidFill>
                  <a:srgbClr val="07498A"/>
                </a:solidFill>
                <a:latin typeface="Georgia"/>
                <a:cs typeface="Georgia"/>
              </a:rPr>
              <a:t>podporu,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které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uspěly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v 1.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fázi</a:t>
            </a:r>
            <a:r>
              <a:rPr sz="2000" spc="-3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hodnocení</a:t>
            </a:r>
            <a:endParaRPr sz="2000">
              <a:latin typeface="Georgia"/>
              <a:cs typeface="Georgia"/>
            </a:endParaRPr>
          </a:p>
          <a:p>
            <a:pPr marL="227329" indent="-214629">
              <a:lnSpc>
                <a:spcPct val="100000"/>
              </a:lnSpc>
              <a:spcBef>
                <a:spcPts val="1835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227329" algn="l"/>
                <a:tab pos="227965" algn="l"/>
              </a:tabLst>
            </a:pP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lhůta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max. </a:t>
            </a:r>
            <a:r>
              <a:rPr sz="2000" spc="-5" dirty="0">
                <a:solidFill>
                  <a:srgbClr val="07498A"/>
                </a:solidFill>
                <a:latin typeface="Georgia"/>
                <a:cs typeface="Georgia"/>
              </a:rPr>
              <a:t>50 pracovních dnů od ukončení hodnocení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FN a</a:t>
            </a:r>
            <a:r>
              <a:rPr sz="2000" spc="4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7498A"/>
                </a:solidFill>
                <a:latin typeface="Georgia"/>
                <a:cs typeface="Georgia"/>
              </a:rPr>
              <a:t>P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2043" y="656971"/>
            <a:ext cx="2714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Věcné</a:t>
            </a:r>
            <a:r>
              <a:rPr spc="-70" dirty="0"/>
              <a:t> </a:t>
            </a: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0745" y="578053"/>
            <a:ext cx="4359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Kritéria </a:t>
            </a:r>
            <a:r>
              <a:rPr spc="-5" dirty="0"/>
              <a:t>věcného</a:t>
            </a:r>
            <a:r>
              <a:rPr spc="10" dirty="0"/>
              <a:t> </a:t>
            </a:r>
            <a:r>
              <a:rPr spc="-5" dirty="0"/>
              <a:t>hodnocení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7122" y="1574672"/>
            <a:ext cx="5584825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AutoNum type="romanUcPeriod"/>
              <a:tabLst>
                <a:tab pos="274955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Potřebnost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pro území 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MAS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(max. 35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bodů)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Vymezení problému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cílové skupiny</a:t>
            </a:r>
            <a:r>
              <a:rPr sz="2000" spc="-3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(35)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Georgia"/>
              <a:buAutoNum type="romanUcPeriod"/>
            </a:pPr>
            <a:endParaRPr sz="2050">
              <a:latin typeface="Times New Roman"/>
              <a:cs typeface="Times New Roman"/>
            </a:endParaRPr>
          </a:p>
          <a:p>
            <a:pPr marL="386715" indent="-374015">
              <a:lnSpc>
                <a:spcPct val="100000"/>
              </a:lnSpc>
              <a:buAutoNum type="romanUcPeriod"/>
              <a:tabLst>
                <a:tab pos="387350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Účelnost</a:t>
            </a:r>
            <a:r>
              <a:rPr sz="2000" b="1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(30)</a:t>
            </a:r>
            <a:endParaRPr sz="2000">
              <a:latin typeface="Georgia"/>
              <a:cs typeface="Georgia"/>
            </a:endParaRPr>
          </a:p>
          <a:p>
            <a:pPr marL="12700" marR="940435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konzistentnost 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(25)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 ověření dosažení cíle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projektu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(5)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935355">
              <a:lnSpc>
                <a:spcPct val="100000"/>
              </a:lnSpc>
              <a:buAutoNum type="romanUcPeriod" startAt="3"/>
              <a:tabLst>
                <a:tab pos="500380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Efektivnost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a hospodárnost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(20)  Efektivita projektu, rozpočet (15)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Adekvátnost indikátorů</a:t>
            </a:r>
            <a:r>
              <a:rPr sz="2000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(5)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IV: Proveditelnost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(15)</a:t>
            </a:r>
            <a:endParaRPr sz="2000">
              <a:latin typeface="Georgia"/>
              <a:cs typeface="Georgia"/>
            </a:endParaRPr>
          </a:p>
          <a:p>
            <a:pPr marL="12700" marR="337820">
              <a:lnSpc>
                <a:spcPct val="100000"/>
              </a:lnSpc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Způsob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realizace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aktivit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jejich návaznost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(10)  Způsob zapojení cílové skupiny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(5)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0745" y="1728597"/>
            <a:ext cx="737615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Výběrová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komise odpovídá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u každého kritéria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hlavní otázku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(+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pomocné podotázky). Využívá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4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deskriptory:</a:t>
            </a:r>
            <a:endParaRPr sz="2000">
              <a:latin typeface="Georgia"/>
              <a:cs typeface="Georg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1695" y="2676543"/>
          <a:ext cx="7802245" cy="1203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31750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1.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Velmi</a:t>
                      </a:r>
                      <a:r>
                        <a:rPr sz="2000" spc="-2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dobře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- 100 </a:t>
                      </a:r>
                      <a:r>
                        <a:rPr sz="2000" spc="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max. dosažitelného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počtu bodů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000" spc="-7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kritériu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2.</a:t>
                      </a:r>
                      <a:r>
                        <a:rPr sz="2000" spc="-1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Dobře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75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3.</a:t>
                      </a:r>
                      <a:r>
                        <a:rPr sz="2000" spc="-1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Dostatečně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50</a:t>
                      </a:r>
                      <a:r>
                        <a:rPr sz="2000" spc="-1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 marL="31750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4.</a:t>
                      </a:r>
                      <a:r>
                        <a:rPr sz="2000" spc="-2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Nedostatečně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2240"/>
                        </a:lnSpc>
                      </a:pP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- 25</a:t>
                      </a:r>
                      <a:r>
                        <a:rPr sz="2000" spc="-5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08498A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80745" y="4167632"/>
            <a:ext cx="768413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Deskriptor 4 je eliminační – získání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tohoto deskriptoru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nejméně</a:t>
            </a:r>
            <a:endParaRPr sz="20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u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jednoho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kritéria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-&gt;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Žádost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nesplnila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podmínky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věcného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hodnocení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0745" y="598169"/>
            <a:ext cx="2714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Věcné</a:t>
            </a:r>
            <a:r>
              <a:rPr spc="-70" dirty="0"/>
              <a:t> </a:t>
            </a: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1570253"/>
            <a:ext cx="7649209" cy="496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384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Žádost musí získat min.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50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(ze 100)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bodů,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aby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splnila podmínky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věcného 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hodnocení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+ všechny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hlavní otázky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musí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být hodnoceny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deskriptory 1 -</a:t>
            </a:r>
            <a:r>
              <a:rPr sz="18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3.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Výbor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MAS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může některé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projekty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nedoporučit k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podpoře,</a:t>
            </a:r>
            <a:r>
              <a:rPr sz="1800" spc="3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pokud:</a:t>
            </a:r>
            <a:endParaRPr sz="1800">
              <a:latin typeface="Georgia"/>
              <a:cs typeface="Georgia"/>
            </a:endParaRPr>
          </a:p>
          <a:p>
            <a:pPr marL="355600" marR="759460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více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projektů </a:t>
            </a:r>
            <a:r>
              <a:rPr sz="1800" spc="10" dirty="0">
                <a:solidFill>
                  <a:srgbClr val="07498A"/>
                </a:solidFill>
                <a:latin typeface="Georgia"/>
                <a:cs typeface="Georgia"/>
              </a:rPr>
              <a:t>na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podobné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aktivity,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 stejnou cíl. sk.,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ve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stejném 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regionu/čase</a:t>
            </a:r>
            <a:endParaRPr sz="18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překryv projektu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s jiným již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běžícím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podobným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 projektem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79400">
              <a:lnSpc>
                <a:spcPct val="100000"/>
              </a:lnSpc>
            </a:pP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MAS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zasílá žadateli informaci o výsledku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hodnocení.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Žadatel může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15  kalendářních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dní ode dne doručení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informace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podat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žádosti o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přezkum 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(u negativně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hodnocených</a:t>
            </a:r>
            <a:r>
              <a:rPr sz="1800" spc="2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žádostí).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12700" marR="642620">
              <a:lnSpc>
                <a:spcPct val="101600"/>
              </a:lnSpc>
            </a:pP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MAS předává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rozhodnutí Výboru k závěrečnému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ověření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způsobilosti 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projektů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 ke kontrole administrativních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postupů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na ŘO</a:t>
            </a:r>
            <a:r>
              <a:rPr sz="1800" spc="15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spc="5" dirty="0">
                <a:solidFill>
                  <a:srgbClr val="07498A"/>
                </a:solidFill>
                <a:latin typeface="Georgia"/>
                <a:cs typeface="Georgia"/>
              </a:rPr>
              <a:t>OPZ.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ŘO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poté do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3 měsíců vydává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právní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akt a </a:t>
            </a:r>
            <a:r>
              <a:rPr sz="1800" spc="5" dirty="0">
                <a:solidFill>
                  <a:srgbClr val="07498A"/>
                </a:solidFill>
                <a:latin typeface="Georgia"/>
                <a:cs typeface="Georgia"/>
              </a:rPr>
              <a:t>zasílá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10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dnů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1.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zálohovou  platbu,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zpravidla 1 měsíc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před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zahájením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projektu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anebo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co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nejdříve,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pokud  projekt </a:t>
            </a:r>
            <a:r>
              <a:rPr sz="1800" dirty="0">
                <a:solidFill>
                  <a:srgbClr val="07498A"/>
                </a:solidFill>
                <a:latin typeface="Georgia"/>
                <a:cs typeface="Georgia"/>
              </a:rPr>
              <a:t>již</a:t>
            </a:r>
            <a:r>
              <a:rPr sz="1800" spc="-10" dirty="0">
                <a:solidFill>
                  <a:srgbClr val="07498A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7498A"/>
                </a:solidFill>
                <a:latin typeface="Georgia"/>
                <a:cs typeface="Georgia"/>
              </a:rPr>
              <a:t>běží.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8670" y="598169"/>
            <a:ext cx="2714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Věcné</a:t>
            </a:r>
            <a:r>
              <a:rPr spc="-70" dirty="0"/>
              <a:t> </a:t>
            </a:r>
            <a:r>
              <a:rPr spc="-5" dirty="0"/>
              <a:t>hodnocení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211" y="2700527"/>
            <a:ext cx="7487920" cy="451484"/>
          </a:xfrm>
          <a:prstGeom prst="rect">
            <a:avLst/>
          </a:prstGeom>
          <a:solidFill>
            <a:srgbClr val="BEE3FA"/>
          </a:solidFill>
        </p:spPr>
        <p:txBody>
          <a:bodyPr vert="horz" wrap="square" lIns="0" tIns="25400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200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Registrace do systému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IS</a:t>
            </a:r>
            <a:r>
              <a:rPr sz="2400" b="1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0283" y="3564635"/>
            <a:ext cx="6911340" cy="449580"/>
          </a:xfrm>
          <a:prstGeom prst="rect">
            <a:avLst/>
          </a:prstGeom>
          <a:solidFill>
            <a:srgbClr val="9FD5F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95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Vyplnění žádosti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o</a:t>
            </a:r>
            <a:r>
              <a:rPr sz="2400" b="1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podporu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1576" y="4422647"/>
            <a:ext cx="6480175" cy="451484"/>
          </a:xfrm>
          <a:prstGeom prst="rect">
            <a:avLst/>
          </a:prstGeom>
          <a:solidFill>
            <a:srgbClr val="0E99EF"/>
          </a:solidFill>
        </p:spPr>
        <p:txBody>
          <a:bodyPr vert="horz" wrap="square" lIns="0" tIns="26034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204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Finalizace žádosti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o</a:t>
            </a:r>
            <a:r>
              <a:rPr sz="2400" b="1" spc="-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podporu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98776" y="5292852"/>
            <a:ext cx="6022975" cy="425450"/>
          </a:xfrm>
          <a:custGeom>
            <a:avLst/>
            <a:gdLst/>
            <a:ahLst/>
            <a:cxnLst/>
            <a:rect l="l" t="t" r="r" b="b"/>
            <a:pathLst>
              <a:path w="6022975" h="425450">
                <a:moveTo>
                  <a:pt x="0" y="425196"/>
                </a:moveTo>
                <a:lnTo>
                  <a:pt x="6022848" y="425196"/>
                </a:lnTo>
                <a:lnTo>
                  <a:pt x="6022848" y="0"/>
                </a:lnTo>
                <a:lnTo>
                  <a:pt x="0" y="0"/>
                </a:lnTo>
                <a:lnTo>
                  <a:pt x="0" y="425196"/>
                </a:lnTo>
                <a:close/>
              </a:path>
            </a:pathLst>
          </a:custGeom>
          <a:solidFill>
            <a:srgbClr val="096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14955" y="5247132"/>
            <a:ext cx="6111240" cy="6210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76245" y="5318556"/>
            <a:ext cx="57232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CCCFF"/>
                </a:solidFill>
                <a:latin typeface="Georgia"/>
                <a:cs typeface="Georgia"/>
              </a:rPr>
              <a:t>Podepsání </a:t>
            </a:r>
            <a:r>
              <a:rPr sz="2200" b="1" spc="-5" dirty="0">
                <a:solidFill>
                  <a:srgbClr val="CCCCFF"/>
                </a:solidFill>
                <a:latin typeface="Georgia"/>
                <a:cs typeface="Georgia"/>
              </a:rPr>
              <a:t>a odeslání </a:t>
            </a:r>
            <a:r>
              <a:rPr sz="2200" b="1" spc="-10" dirty="0">
                <a:solidFill>
                  <a:srgbClr val="CCCCFF"/>
                </a:solidFill>
                <a:latin typeface="Georgia"/>
                <a:cs typeface="Georgia"/>
              </a:rPr>
              <a:t>žádosti </a:t>
            </a:r>
            <a:r>
              <a:rPr sz="2200" b="1" spc="-5" dirty="0">
                <a:solidFill>
                  <a:srgbClr val="CCCCFF"/>
                </a:solidFill>
                <a:latin typeface="Georgia"/>
                <a:cs typeface="Georgia"/>
              </a:rPr>
              <a:t>o</a:t>
            </a:r>
            <a:r>
              <a:rPr sz="2200" b="1" spc="114" dirty="0">
                <a:solidFill>
                  <a:srgbClr val="CCCCFF"/>
                </a:solidFill>
                <a:latin typeface="Georgia"/>
                <a:cs typeface="Georgia"/>
              </a:rPr>
              <a:t> </a:t>
            </a:r>
            <a:r>
              <a:rPr sz="2200" b="1" spc="-5" dirty="0">
                <a:solidFill>
                  <a:srgbClr val="CCCCFF"/>
                </a:solidFill>
                <a:latin typeface="Georgia"/>
                <a:cs typeface="Georgia"/>
              </a:rPr>
              <a:t>podporu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29415" y="1980438"/>
            <a:ext cx="171450" cy="3329304"/>
          </a:xfrm>
          <a:custGeom>
            <a:avLst/>
            <a:gdLst/>
            <a:ahLst/>
            <a:cxnLst/>
            <a:rect l="l" t="t" r="r" b="b"/>
            <a:pathLst>
              <a:path w="171450" h="3329304">
                <a:moveTo>
                  <a:pt x="16446" y="3158057"/>
                </a:moveTo>
                <a:lnTo>
                  <a:pt x="9251" y="3160522"/>
                </a:lnTo>
                <a:lnTo>
                  <a:pt x="3643" y="3165572"/>
                </a:lnTo>
                <a:lnTo>
                  <a:pt x="488" y="3172158"/>
                </a:lnTo>
                <a:lnTo>
                  <a:pt x="0" y="3179435"/>
                </a:lnTo>
                <a:lnTo>
                  <a:pt x="2393" y="3186557"/>
                </a:lnTo>
                <a:lnTo>
                  <a:pt x="85578" y="3329051"/>
                </a:lnTo>
                <a:lnTo>
                  <a:pt x="107597" y="3291331"/>
                </a:lnTo>
                <a:lnTo>
                  <a:pt x="66528" y="3291331"/>
                </a:lnTo>
                <a:lnTo>
                  <a:pt x="66528" y="3220720"/>
                </a:lnTo>
                <a:lnTo>
                  <a:pt x="35413" y="3167380"/>
                </a:lnTo>
                <a:lnTo>
                  <a:pt x="30360" y="3161700"/>
                </a:lnTo>
                <a:lnTo>
                  <a:pt x="23760" y="3158521"/>
                </a:lnTo>
                <a:lnTo>
                  <a:pt x="16446" y="3158057"/>
                </a:lnTo>
                <a:close/>
              </a:path>
              <a:path w="171450" h="3329304">
                <a:moveTo>
                  <a:pt x="66528" y="3220720"/>
                </a:moveTo>
                <a:lnTo>
                  <a:pt x="66528" y="3291331"/>
                </a:lnTo>
                <a:lnTo>
                  <a:pt x="104628" y="3291331"/>
                </a:lnTo>
                <a:lnTo>
                  <a:pt x="104628" y="3281679"/>
                </a:lnTo>
                <a:lnTo>
                  <a:pt x="69068" y="3281679"/>
                </a:lnTo>
                <a:lnTo>
                  <a:pt x="85578" y="3253377"/>
                </a:lnTo>
                <a:lnTo>
                  <a:pt x="66528" y="3220720"/>
                </a:lnTo>
                <a:close/>
              </a:path>
              <a:path w="171450" h="3329304">
                <a:moveTo>
                  <a:pt x="154709" y="3158057"/>
                </a:moveTo>
                <a:lnTo>
                  <a:pt x="147395" y="3158521"/>
                </a:lnTo>
                <a:lnTo>
                  <a:pt x="140795" y="3161700"/>
                </a:lnTo>
                <a:lnTo>
                  <a:pt x="135743" y="3167380"/>
                </a:lnTo>
                <a:lnTo>
                  <a:pt x="104628" y="3220720"/>
                </a:lnTo>
                <a:lnTo>
                  <a:pt x="104628" y="3291331"/>
                </a:lnTo>
                <a:lnTo>
                  <a:pt x="107597" y="3291331"/>
                </a:lnTo>
                <a:lnTo>
                  <a:pt x="168763" y="3186557"/>
                </a:lnTo>
                <a:lnTo>
                  <a:pt x="171156" y="3179435"/>
                </a:lnTo>
                <a:lnTo>
                  <a:pt x="170668" y="3172158"/>
                </a:lnTo>
                <a:lnTo>
                  <a:pt x="167513" y="3165572"/>
                </a:lnTo>
                <a:lnTo>
                  <a:pt x="161905" y="3160522"/>
                </a:lnTo>
                <a:lnTo>
                  <a:pt x="154709" y="3158057"/>
                </a:lnTo>
                <a:close/>
              </a:path>
              <a:path w="171450" h="3329304">
                <a:moveTo>
                  <a:pt x="85578" y="3253377"/>
                </a:moveTo>
                <a:lnTo>
                  <a:pt x="69068" y="3281679"/>
                </a:lnTo>
                <a:lnTo>
                  <a:pt x="102088" y="3281679"/>
                </a:lnTo>
                <a:lnTo>
                  <a:pt x="85578" y="3253377"/>
                </a:lnTo>
                <a:close/>
              </a:path>
              <a:path w="171450" h="3329304">
                <a:moveTo>
                  <a:pt x="104628" y="3220720"/>
                </a:moveTo>
                <a:lnTo>
                  <a:pt x="85578" y="3253377"/>
                </a:lnTo>
                <a:lnTo>
                  <a:pt x="102088" y="3281679"/>
                </a:lnTo>
                <a:lnTo>
                  <a:pt x="104628" y="3281679"/>
                </a:lnTo>
                <a:lnTo>
                  <a:pt x="104628" y="3220720"/>
                </a:lnTo>
                <a:close/>
              </a:path>
              <a:path w="171450" h="3329304">
                <a:moveTo>
                  <a:pt x="80752" y="1646383"/>
                </a:moveTo>
                <a:lnTo>
                  <a:pt x="78154" y="1646906"/>
                </a:lnTo>
                <a:lnTo>
                  <a:pt x="72100" y="1650984"/>
                </a:lnTo>
                <a:lnTo>
                  <a:pt x="68022" y="1657038"/>
                </a:lnTo>
                <a:lnTo>
                  <a:pt x="66528" y="1664462"/>
                </a:lnTo>
                <a:lnTo>
                  <a:pt x="66528" y="3220720"/>
                </a:lnTo>
                <a:lnTo>
                  <a:pt x="85578" y="3253377"/>
                </a:lnTo>
                <a:lnTo>
                  <a:pt x="104628" y="3220720"/>
                </a:lnTo>
                <a:lnTo>
                  <a:pt x="104628" y="1683512"/>
                </a:lnTo>
                <a:lnTo>
                  <a:pt x="85578" y="1683512"/>
                </a:lnTo>
                <a:lnTo>
                  <a:pt x="104628" y="1664462"/>
                </a:lnTo>
                <a:lnTo>
                  <a:pt x="80752" y="1664462"/>
                </a:lnTo>
                <a:lnTo>
                  <a:pt x="80752" y="1646383"/>
                </a:lnTo>
                <a:close/>
              </a:path>
              <a:path w="171450" h="3329304">
                <a:moveTo>
                  <a:pt x="104628" y="1664462"/>
                </a:moveTo>
                <a:lnTo>
                  <a:pt x="85578" y="1683512"/>
                </a:lnTo>
                <a:lnTo>
                  <a:pt x="99802" y="1683512"/>
                </a:lnTo>
                <a:lnTo>
                  <a:pt x="104628" y="1682540"/>
                </a:lnTo>
                <a:lnTo>
                  <a:pt x="104628" y="1664462"/>
                </a:lnTo>
                <a:close/>
              </a:path>
              <a:path w="171450" h="3329304">
                <a:moveTo>
                  <a:pt x="104628" y="1682540"/>
                </a:moveTo>
                <a:lnTo>
                  <a:pt x="99802" y="1683512"/>
                </a:lnTo>
                <a:lnTo>
                  <a:pt x="104628" y="1683512"/>
                </a:lnTo>
                <a:lnTo>
                  <a:pt x="104628" y="1682540"/>
                </a:lnTo>
                <a:close/>
              </a:path>
              <a:path w="171450" h="3329304">
                <a:moveTo>
                  <a:pt x="118852" y="1645412"/>
                </a:moveTo>
                <a:lnTo>
                  <a:pt x="99802" y="1645412"/>
                </a:lnTo>
                <a:lnTo>
                  <a:pt x="80752" y="1664462"/>
                </a:lnTo>
                <a:lnTo>
                  <a:pt x="104628" y="1664462"/>
                </a:lnTo>
                <a:lnTo>
                  <a:pt x="104628" y="1682540"/>
                </a:lnTo>
                <a:lnTo>
                  <a:pt x="107225" y="1682017"/>
                </a:lnTo>
                <a:lnTo>
                  <a:pt x="113280" y="1677939"/>
                </a:lnTo>
                <a:lnTo>
                  <a:pt x="117357" y="1671885"/>
                </a:lnTo>
                <a:lnTo>
                  <a:pt x="118852" y="1664462"/>
                </a:lnTo>
                <a:lnTo>
                  <a:pt x="118852" y="1645412"/>
                </a:lnTo>
                <a:close/>
              </a:path>
              <a:path w="171450" h="3329304">
                <a:moveTo>
                  <a:pt x="99802" y="1645412"/>
                </a:moveTo>
                <a:lnTo>
                  <a:pt x="85578" y="1645412"/>
                </a:lnTo>
                <a:lnTo>
                  <a:pt x="80752" y="1646383"/>
                </a:lnTo>
                <a:lnTo>
                  <a:pt x="80752" y="1664462"/>
                </a:lnTo>
                <a:lnTo>
                  <a:pt x="99802" y="1645412"/>
                </a:lnTo>
                <a:close/>
              </a:path>
              <a:path w="171450" h="3329304">
                <a:moveTo>
                  <a:pt x="118852" y="0"/>
                </a:moveTo>
                <a:lnTo>
                  <a:pt x="80752" y="0"/>
                </a:lnTo>
                <a:lnTo>
                  <a:pt x="80752" y="1646383"/>
                </a:lnTo>
                <a:lnTo>
                  <a:pt x="85578" y="1645412"/>
                </a:lnTo>
                <a:lnTo>
                  <a:pt x="118852" y="1645412"/>
                </a:lnTo>
                <a:lnTo>
                  <a:pt x="118852" y="0"/>
                </a:lnTo>
                <a:close/>
              </a:path>
            </a:pathLst>
          </a:custGeom>
          <a:solidFill>
            <a:srgbClr val="0447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3108" y="1917192"/>
            <a:ext cx="7897495" cy="433070"/>
          </a:xfrm>
          <a:prstGeom prst="rect">
            <a:avLst/>
          </a:prstGeom>
          <a:solidFill>
            <a:srgbClr val="DFF0FC"/>
          </a:solidFill>
        </p:spPr>
        <p:txBody>
          <a:bodyPr vert="horz" wrap="square" lIns="0" tIns="26034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204"/>
              </a:spcBef>
            </a:pPr>
            <a:r>
              <a:rPr sz="2400" b="1" spc="-5" dirty="0">
                <a:solidFill>
                  <a:srgbClr val="08498A"/>
                </a:solidFill>
                <a:latin typeface="Georgia"/>
                <a:cs typeface="Georgia"/>
              </a:rPr>
              <a:t>Zřízení elektronického</a:t>
            </a:r>
            <a:r>
              <a:rPr sz="2400" b="1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8498A"/>
                </a:solidFill>
                <a:latin typeface="Georgia"/>
                <a:cs typeface="Georgia"/>
              </a:rPr>
              <a:t>podpisu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4475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6735" algn="l"/>
              </a:tabLst>
            </a:pPr>
            <a:r>
              <a:rPr spc="-5" dirty="0"/>
              <a:t>Postup</a:t>
            </a:r>
            <a:r>
              <a:rPr spc="25" dirty="0"/>
              <a:t> </a:t>
            </a:r>
            <a:r>
              <a:rPr spc="-5" dirty="0"/>
              <a:t>při	</a:t>
            </a:r>
            <a:r>
              <a:rPr spc="-10" dirty="0"/>
              <a:t>podávání žádosti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1405" y="1727073"/>
            <a:ext cx="2416810" cy="840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https://mseu.mssf.cz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2"/>
              </a:rPr>
              <a:t>iskp@mpsv.cz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219581"/>
            <a:ext cx="482600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Portál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IS</a:t>
            </a: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Produkční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(ostré)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prostředí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Technická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IS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KP14+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rámci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OPZ: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Edukační</a:t>
            </a:r>
            <a:r>
              <a:rPr sz="2000" b="1" spc="-4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video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3199993"/>
            <a:ext cx="6819900" cy="2111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9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3"/>
              </a:rPr>
              <a:t>www.strukturalni-fondy.cz/cs/Jak-na-projekt/Elektronicka-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zadost/Edukacni-videa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  <a:tabLst>
                <a:tab pos="3119120" algn="l"/>
              </a:tabLst>
            </a:pPr>
            <a:r>
              <a:rPr sz="2000" b="1" spc="-5" dirty="0">
                <a:solidFill>
                  <a:srgbClr val="08498A"/>
                </a:solidFill>
                <a:latin typeface="Georgia"/>
                <a:cs typeface="Georgia"/>
              </a:rPr>
              <a:t>PŘÍRUČKY</a:t>
            </a:r>
            <a:r>
              <a:rPr sz="2000" b="1" dirty="0">
                <a:solidFill>
                  <a:srgbClr val="08498A"/>
                </a:solidFill>
                <a:latin typeface="Georgia"/>
                <a:cs typeface="Georgia"/>
              </a:rPr>
              <a:t> OP	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4"/>
              </a:rPr>
              <a:t>www.esfcr.cz/dokumenty-opz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Pokyny k vyplnění žádosti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IS</a:t>
            </a:r>
            <a:r>
              <a:rPr sz="2000" spc="-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KP14+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https:/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  <a:hlinkClick r:id="rId5"/>
              </a:rPr>
              <a:t>/www.esfcr.cz/file/9143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/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610361"/>
            <a:ext cx="5104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Jak </a:t>
            </a:r>
            <a:r>
              <a:rPr spc="-10" dirty="0"/>
              <a:t>zadávat projektovou</a:t>
            </a:r>
            <a:r>
              <a:rPr spc="40" dirty="0"/>
              <a:t> </a:t>
            </a:r>
            <a:r>
              <a:rPr spc="-10" dirty="0"/>
              <a:t>žádost?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318" y="1724660"/>
            <a:ext cx="7367905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Oprávnění partneři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viz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oprávnění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žadatelé</a:t>
            </a:r>
            <a:r>
              <a:rPr sz="2000" spc="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výzvy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Odpovědnost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 realizaci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projektu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vždy na</a:t>
            </a:r>
            <a:r>
              <a:rPr sz="2000" spc="-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příjemci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Partner 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finančním příspěvkem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nutná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smlouva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</a:t>
            </a:r>
            <a:r>
              <a:rPr sz="2000" spc="4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partnerství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2921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Partner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bez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finančního příspěvku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-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pravidla OPZ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nevyžadují 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zakotvit závazky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partnera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8498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marR="6921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partnera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ve výjimečných a odůvodněných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případech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možná =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podstatná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změna,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vyžaduje předběžný souhlas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ŘO,  změna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právního aktu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8268" y="693547"/>
            <a:ext cx="3788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Partnerství </a:t>
            </a:r>
            <a:r>
              <a:rPr spc="-5" dirty="0"/>
              <a:t>v</a:t>
            </a:r>
            <a:r>
              <a:rPr spc="20" dirty="0"/>
              <a:t> </a:t>
            </a:r>
            <a:r>
              <a:rPr spc="-10" dirty="0"/>
              <a:t>projektech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69" y="2244598"/>
            <a:ext cx="7475855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5425" marR="5080" indent="-21336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Sociálně začlenit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co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nejvyšší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počet ohrožených osob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území MAS  prostřednictvím: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102425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sociálních služeb se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zaměřením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prevenci sociálního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vyloučení,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služeb poskytovaných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terénní a ambulantní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formou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podporou komunitní sociální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17653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Dále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je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cíl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zaměřen na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vyloučené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lokality, kdy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zde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budou  podporovány programy prevence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řešení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problémů.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492" y="635635"/>
            <a:ext cx="1407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Cíl</a:t>
            </a:r>
            <a:r>
              <a:rPr spc="-65" dirty="0"/>
              <a:t> </a:t>
            </a:r>
            <a:r>
              <a:rPr spc="-5" dirty="0"/>
              <a:t>výzvy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119" y="1515466"/>
            <a:ext cx="7769225" cy="383667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sociálně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vyloučené 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sociálním vyloučením</a:t>
            </a:r>
            <a:r>
              <a:rPr sz="2000" spc="2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ohrožené</a:t>
            </a:r>
            <a:endParaRPr sz="2000">
              <a:latin typeface="Georgia"/>
              <a:cs typeface="Georgia"/>
            </a:endParaRPr>
          </a:p>
          <a:p>
            <a:pPr marL="355600" marR="957580" indent="-342900">
              <a:lnSpc>
                <a:spcPct val="114999"/>
              </a:lnSpc>
              <a:spcBef>
                <a:spcPts val="30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se zdravotním postižením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(včetně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duševním 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onemocněním)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 kombinovanými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diagnózami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ohrožené specifickými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zdravotními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riziky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pečující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malé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 děti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 pečující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o jiné závislé</a:t>
            </a:r>
            <a:r>
              <a:rPr sz="2000" spc="-2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osoby</a:t>
            </a:r>
            <a:endParaRPr sz="20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Rodiče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samoživitelé</a:t>
            </a:r>
            <a:endParaRPr sz="2000">
              <a:latin typeface="Georgia"/>
              <a:cs typeface="Georgia"/>
            </a:endParaRPr>
          </a:p>
          <a:p>
            <a:pPr marL="355600" marR="5080" indent="-342900">
              <a:lnSpc>
                <a:spcPct val="114999"/>
              </a:lnSpc>
              <a:spcBef>
                <a:spcPts val="30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Neformální pečovatelé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dobrovolníci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působící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oblasti sociálních  služeb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 integrace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693" y="621284"/>
            <a:ext cx="2327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Cílové</a:t>
            </a:r>
            <a:r>
              <a:rPr spc="-55" dirty="0"/>
              <a:t> </a:t>
            </a:r>
            <a:r>
              <a:rPr spc="-5" dirty="0"/>
              <a:t>skupiny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6927" y="1341119"/>
            <a:ext cx="8010144" cy="482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4715" y="557783"/>
            <a:ext cx="2720340" cy="749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546" y="1815211"/>
            <a:ext cx="6887209" cy="1833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1315" lvl="1" indent="-34861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61950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Sociální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služby dle zákona 108/2006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Sb. o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soc.</a:t>
            </a:r>
            <a:r>
              <a:rPr sz="2000" spc="3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službách</a:t>
            </a:r>
            <a:endParaRPr sz="20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8498A"/>
              </a:buClr>
              <a:buFont typeface="Georgia"/>
              <a:buAutoNum type="arabicPeriod"/>
            </a:pPr>
            <a:endParaRPr sz="3050">
              <a:latin typeface="Times New Roman"/>
              <a:cs typeface="Times New Roman"/>
            </a:endParaRPr>
          </a:p>
          <a:p>
            <a:pPr marL="393700" lvl="1" indent="-381000">
              <a:lnSpc>
                <a:spcPct val="100000"/>
              </a:lnSpc>
              <a:buAutoNum type="arabicPeriod"/>
              <a:tabLst>
                <a:tab pos="394335" algn="l"/>
              </a:tabLst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Další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programy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a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činnosti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v oblasti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sociálního</a:t>
            </a:r>
            <a:r>
              <a:rPr sz="2000" spc="-15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začleňování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8498A"/>
                </a:solidFill>
                <a:latin typeface="Georgia"/>
                <a:cs typeface="Georgia"/>
              </a:rPr>
              <a:t>2.1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Komunitní sociální</a:t>
            </a:r>
            <a:r>
              <a:rPr sz="2000" spc="-10" dirty="0">
                <a:solidFill>
                  <a:srgbClr val="08498A"/>
                </a:solidFill>
                <a:latin typeface="Georgia"/>
                <a:cs typeface="Georgia"/>
              </a:rPr>
              <a:t> </a:t>
            </a:r>
            <a:r>
              <a:rPr sz="2000" spc="-5" dirty="0">
                <a:solidFill>
                  <a:srgbClr val="08498A"/>
                </a:solidFill>
                <a:latin typeface="Georgia"/>
                <a:cs typeface="Georgia"/>
              </a:rPr>
              <a:t>práce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143" y="622808"/>
            <a:ext cx="3368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Podporované</a:t>
            </a:r>
            <a:r>
              <a:rPr spc="-25" dirty="0"/>
              <a:t> </a:t>
            </a:r>
            <a:r>
              <a:rPr spc="-5" dirty="0"/>
              <a:t>aktivity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498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3005</Words>
  <Application>Microsoft Office PowerPoint</Application>
  <PresentationFormat>Předvádění na obrazovce (4:3)</PresentationFormat>
  <Paragraphs>397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Calibri</vt:lpstr>
      <vt:lpstr>Georgia</vt:lpstr>
      <vt:lpstr>Symbol</vt:lpstr>
      <vt:lpstr>Times New Roman</vt:lpstr>
      <vt:lpstr>Trebuchet MS</vt:lpstr>
      <vt:lpstr>Wingdings</vt:lpstr>
      <vt:lpstr>Office Theme</vt:lpstr>
      <vt:lpstr>Seminář pro žadatele</vt:lpstr>
      <vt:lpstr>Program</vt:lpstr>
      <vt:lpstr>Výzva</vt:lpstr>
      <vt:lpstr>Výzva</vt:lpstr>
      <vt:lpstr>Partnerství v projektech</vt:lpstr>
      <vt:lpstr>Cíl výzvy</vt:lpstr>
      <vt:lpstr>Cílové skupiny</vt:lpstr>
      <vt:lpstr>Prezentace aplikace PowerPoint</vt:lpstr>
      <vt:lpstr>Podporované aktivity</vt:lpstr>
      <vt:lpstr>1.1 Sociální služby</vt:lpstr>
      <vt:lpstr>Prezentace aplikace PowerPoint</vt:lpstr>
      <vt:lpstr>Příklady podporovaných aktivit</vt:lpstr>
      <vt:lpstr>1.2 Další programy a činnosti v oblasti sociálního začleňování</vt:lpstr>
      <vt:lpstr>1.2 Další programy a činnosti v oblasti sociálního začleňování</vt:lpstr>
      <vt:lpstr>1.2 Další programy a činnosti v oblasti sociálního začleňování</vt:lpstr>
      <vt:lpstr>2.1 Komunitní sociální práce</vt:lpstr>
      <vt:lpstr>Nepodporované aktivity</vt:lpstr>
      <vt:lpstr>Oprávnění žadatelé</vt:lpstr>
      <vt:lpstr>Spolufinancování</vt:lpstr>
      <vt:lpstr>Projektový záměr</vt:lpstr>
      <vt:lpstr>Způsobilý výdaj</vt:lpstr>
      <vt:lpstr>Kategorie způsobilých výdajů v OPZ</vt:lpstr>
      <vt:lpstr>Osobní náklady</vt:lpstr>
      <vt:lpstr>Osobní náklady</vt:lpstr>
      <vt:lpstr>Osobní náklady</vt:lpstr>
      <vt:lpstr>Cestovné</vt:lpstr>
      <vt:lpstr>Zařízení a vybavení, vč. nájmu a odpisů</vt:lpstr>
      <vt:lpstr>Zařízení a vybavení, vč. nájmu a odpisů</vt:lpstr>
      <vt:lpstr>Nákup služeb, drobné stavební úpravy</vt:lpstr>
      <vt:lpstr>Investiční výdaje</vt:lpstr>
      <vt:lpstr>Nepřímé náklady</vt:lpstr>
      <vt:lpstr>Nákup služeb a podíl nepřímých nákladů</vt:lpstr>
      <vt:lpstr>Příjmy projektu</vt:lpstr>
      <vt:lpstr>Indikátory</vt:lpstr>
      <vt:lpstr>Indikátory</vt:lpstr>
      <vt:lpstr>Povinnosti spojené s indikátory</vt:lpstr>
      <vt:lpstr>Hodnocení a výběr žádostí k podpoře</vt:lpstr>
      <vt:lpstr>Hodnocení a výběr žádostí k podpoře</vt:lpstr>
      <vt:lpstr>Hodnocení přijatelnosti a formálních náležitostí</vt:lpstr>
      <vt:lpstr>Kritéria hodnocení přijatelnosti</vt:lpstr>
      <vt:lpstr>Kritéria formálních náležitostí</vt:lpstr>
      <vt:lpstr>Věcné hodnocení</vt:lpstr>
      <vt:lpstr>Kritéria věcného hodnocení</vt:lpstr>
      <vt:lpstr>Věcné hodnocení</vt:lpstr>
      <vt:lpstr>Věcné hodnocení</vt:lpstr>
      <vt:lpstr>Postup při podávání žádosti</vt:lpstr>
      <vt:lpstr>Jak zadávat projektovou žádost?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</dc:title>
  <dc:creator>Kristýna Lenfeldová</dc:creator>
  <cp:lastModifiedBy>Admin</cp:lastModifiedBy>
  <cp:revision>6</cp:revision>
  <dcterms:created xsi:type="dcterms:W3CDTF">2018-09-24T09:52:50Z</dcterms:created>
  <dcterms:modified xsi:type="dcterms:W3CDTF">2019-11-01T10:36:01Z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2018-03-22T00:00:00Z</vt:filetime>
  </property>
  <property fmtid="{D5CDD505-2E9C-101B-9397-08002B2CF9AE}" pid="3" name="Creator">
    <vt:lpwstr>PDF-XChange Editor 7.0.324.2</vt:lpwstr>
  </property>
  <property fmtid="{D5CDD505-2E9C-101B-9397-08002B2CF9AE}" pid="4" name="LastSaved">
    <vt:filetime>2018-09-24T00:00:00Z</vt:filetime>
  </property>
</Properties>
</file>