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706" r:id="rId1"/>
  </p:sldMasterIdLst>
  <p:sldIdLst>
    <p:sldId id="256" r:id="rId2"/>
    <p:sldId id="257" r:id="rId3"/>
    <p:sldId id="258" r:id="rId4"/>
    <p:sldId id="259" r:id="rId5"/>
    <p:sldId id="260" r:id="rId6"/>
    <p:sldId id="261" r:id="rId7"/>
    <p:sldId id="263" r:id="rId8"/>
    <p:sldId id="264" r:id="rId9"/>
    <p:sldId id="309" r:id="rId10"/>
    <p:sldId id="308" r:id="rId11"/>
    <p:sldId id="311" r:id="rId12"/>
    <p:sldId id="310" r:id="rId13"/>
    <p:sldId id="278" r:id="rId14"/>
    <p:sldId id="279" r:id="rId15"/>
    <p:sldId id="280" r:id="rId16"/>
    <p:sldId id="284" r:id="rId17"/>
    <p:sldId id="307" r:id="rId18"/>
    <p:sldId id="286" r:id="rId19"/>
    <p:sldId id="287" r:id="rId20"/>
    <p:sldId id="288" r:id="rId21"/>
    <p:sldId id="289" r:id="rId22"/>
    <p:sldId id="290" r:id="rId23"/>
    <p:sldId id="291" r:id="rId24"/>
    <p:sldId id="292" r:id="rId25"/>
    <p:sldId id="293" r:id="rId26"/>
    <p:sldId id="294" r:id="rId27"/>
    <p:sldId id="295" r:id="rId28"/>
    <p:sldId id="296" r:id="rId29"/>
    <p:sldId id="297" r:id="rId30"/>
    <p:sldId id="312" r:id="rId31"/>
    <p:sldId id="298" r:id="rId32"/>
    <p:sldId id="299" r:id="rId33"/>
    <p:sldId id="300" r:id="rId34"/>
    <p:sldId id="301" r:id="rId35"/>
    <p:sldId id="302" r:id="rId36"/>
    <p:sldId id="305" r:id="rId3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23" d="100"/>
          <a:sy n="123" d="100"/>
        </p:scale>
        <p:origin x="114" y="27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cs-CZ"/>
              <a:t>Kliknutím lze upravit styl.</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cs-CZ"/>
              <a:t>Kliknutím můžete upravit styl předlohy.</a:t>
            </a:r>
            <a:endParaRPr lang="en-US" dirty="0"/>
          </a:p>
        </p:txBody>
      </p:sp>
      <p:sp>
        <p:nvSpPr>
          <p:cNvPr id="4" name="Date Placeholder 3"/>
          <p:cNvSpPr>
            <a:spLocks noGrp="1"/>
          </p:cNvSpPr>
          <p:nvPr>
            <p:ph type="dt" sz="half" idx="10"/>
          </p:nvPr>
        </p:nvSpPr>
        <p:spPr/>
        <p:txBody>
          <a:bodyPr/>
          <a:lstStyle/>
          <a:p>
            <a:fld id="{A2514FDC-0DC8-4F07-BE02-F5A8644A85C1}" type="datetimeFigureOut">
              <a:rPr lang="cs-CZ" smtClean="0"/>
              <a:t>16.07.2019</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CC2A4BA6-8ABF-4DB2-9429-A56EF9B82EAE}" type="slidenum">
              <a:rPr lang="cs-CZ" smtClean="0"/>
              <a:t>‹#›</a:t>
            </a:fld>
            <a:endParaRPr lang="cs-CZ"/>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115046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A2514FDC-0DC8-4F07-BE02-F5A8644A85C1}" type="datetimeFigureOut">
              <a:rPr lang="cs-CZ" smtClean="0"/>
              <a:t>16.07.2019</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CC2A4BA6-8ABF-4DB2-9429-A56EF9B82EAE}" type="slidenum">
              <a:rPr lang="cs-CZ" smtClean="0"/>
              <a:t>‹#›</a:t>
            </a:fld>
            <a:endParaRPr lang="cs-CZ"/>
          </a:p>
        </p:txBody>
      </p:sp>
    </p:spTree>
    <p:extLst>
      <p:ext uri="{BB962C8B-B14F-4D97-AF65-F5344CB8AC3E}">
        <p14:creationId xmlns:p14="http://schemas.microsoft.com/office/powerpoint/2010/main" val="17159369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Svislý nadpis a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cs-CZ"/>
              <a:t>Kliknutím lze upravit styl.</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A2514FDC-0DC8-4F07-BE02-F5A8644A85C1}" type="datetimeFigureOut">
              <a:rPr lang="cs-CZ" smtClean="0"/>
              <a:t>16.07.2019</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CC2A4BA6-8ABF-4DB2-9429-A56EF9B82EAE}" type="slidenum">
              <a:rPr lang="cs-CZ" smtClean="0"/>
              <a:t>‹#›</a:t>
            </a:fld>
            <a:endParaRPr lang="cs-CZ"/>
          </a:p>
        </p:txBody>
      </p:sp>
    </p:spTree>
    <p:extLst>
      <p:ext uri="{BB962C8B-B14F-4D97-AF65-F5344CB8AC3E}">
        <p14:creationId xmlns:p14="http://schemas.microsoft.com/office/powerpoint/2010/main" val="36654234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Content Placeholder 2"/>
          <p:cNvSpPr>
            <a:spLocks noGrp="1"/>
          </p:cNvSpPr>
          <p:nvPr>
            <p:ph idx="1"/>
          </p:nvPr>
        </p:nvSpPr>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A2514FDC-0DC8-4F07-BE02-F5A8644A85C1}" type="datetimeFigureOut">
              <a:rPr lang="cs-CZ" smtClean="0"/>
              <a:t>16.07.2019</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CC2A4BA6-8ABF-4DB2-9429-A56EF9B82EAE}" type="slidenum">
              <a:rPr lang="cs-CZ" smtClean="0"/>
              <a:t>‹#›</a:t>
            </a:fld>
            <a:endParaRPr lang="cs-CZ"/>
          </a:p>
        </p:txBody>
      </p:sp>
    </p:spTree>
    <p:extLst>
      <p:ext uri="{BB962C8B-B14F-4D97-AF65-F5344CB8AC3E}">
        <p14:creationId xmlns:p14="http://schemas.microsoft.com/office/powerpoint/2010/main" val="20502438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Záhlaví část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cs-CZ"/>
              <a:t>Kliknutím lze upravit styl.</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Upravte styly předlohy textu.</a:t>
            </a:r>
          </a:p>
        </p:txBody>
      </p:sp>
      <p:sp>
        <p:nvSpPr>
          <p:cNvPr id="4" name="Date Placeholder 3"/>
          <p:cNvSpPr>
            <a:spLocks noGrp="1"/>
          </p:cNvSpPr>
          <p:nvPr>
            <p:ph type="dt" sz="half" idx="10"/>
          </p:nvPr>
        </p:nvSpPr>
        <p:spPr/>
        <p:txBody>
          <a:bodyPr/>
          <a:lstStyle/>
          <a:p>
            <a:fld id="{A2514FDC-0DC8-4F07-BE02-F5A8644A85C1}" type="datetimeFigureOut">
              <a:rPr lang="cs-CZ" smtClean="0"/>
              <a:t>16.07.2019</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CC2A4BA6-8ABF-4DB2-9429-A56EF9B82EAE}" type="slidenum">
              <a:rPr lang="cs-CZ" smtClean="0"/>
              <a:t>‹#›</a:t>
            </a:fld>
            <a:endParaRPr lang="cs-CZ"/>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509537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cs-CZ"/>
              <a:t>Kliknutím lze upravit styl.</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Date Placeholder 4"/>
          <p:cNvSpPr>
            <a:spLocks noGrp="1"/>
          </p:cNvSpPr>
          <p:nvPr>
            <p:ph type="dt" sz="half" idx="10"/>
          </p:nvPr>
        </p:nvSpPr>
        <p:spPr/>
        <p:txBody>
          <a:bodyPr/>
          <a:lstStyle/>
          <a:p>
            <a:fld id="{A2514FDC-0DC8-4F07-BE02-F5A8644A85C1}" type="datetimeFigureOut">
              <a:rPr lang="cs-CZ" smtClean="0"/>
              <a:t>16.07.2019</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CC2A4BA6-8ABF-4DB2-9429-A56EF9B82EAE}" type="slidenum">
              <a:rPr lang="cs-CZ" smtClean="0"/>
              <a:t>‹#›</a:t>
            </a:fld>
            <a:endParaRPr lang="cs-CZ"/>
          </a:p>
        </p:txBody>
      </p:sp>
    </p:spTree>
    <p:extLst>
      <p:ext uri="{BB962C8B-B14F-4D97-AF65-F5344CB8AC3E}">
        <p14:creationId xmlns:p14="http://schemas.microsoft.com/office/powerpoint/2010/main" val="38935794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cs-CZ"/>
              <a:t>Kliknutím lze upravit styl.</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4" name="Content Placeholder 3"/>
          <p:cNvSpPr>
            <a:spLocks noGrp="1"/>
          </p:cNvSpPr>
          <p:nvPr>
            <p:ph sz="half" idx="2"/>
          </p:nvPr>
        </p:nvSpPr>
        <p:spPr>
          <a:xfrm>
            <a:off x="1097280" y="2582334"/>
            <a:ext cx="4937760" cy="3378200"/>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6" name="Content Placeholder 5"/>
          <p:cNvSpPr>
            <a:spLocks noGrp="1"/>
          </p:cNvSpPr>
          <p:nvPr>
            <p:ph sz="quarter" idx="4"/>
          </p:nvPr>
        </p:nvSpPr>
        <p:spPr>
          <a:xfrm>
            <a:off x="6217920" y="2582334"/>
            <a:ext cx="4937760" cy="3378200"/>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7" name="Date Placeholder 6"/>
          <p:cNvSpPr>
            <a:spLocks noGrp="1"/>
          </p:cNvSpPr>
          <p:nvPr>
            <p:ph type="dt" sz="half" idx="10"/>
          </p:nvPr>
        </p:nvSpPr>
        <p:spPr/>
        <p:txBody>
          <a:bodyPr/>
          <a:lstStyle/>
          <a:p>
            <a:fld id="{A2514FDC-0DC8-4F07-BE02-F5A8644A85C1}" type="datetimeFigureOut">
              <a:rPr lang="cs-CZ" smtClean="0"/>
              <a:t>16.07.2019</a:t>
            </a:fld>
            <a:endParaRPr lang="cs-CZ"/>
          </a:p>
        </p:txBody>
      </p:sp>
      <p:sp>
        <p:nvSpPr>
          <p:cNvPr id="8" name="Footer Placeholder 7"/>
          <p:cNvSpPr>
            <a:spLocks noGrp="1"/>
          </p:cNvSpPr>
          <p:nvPr>
            <p:ph type="ftr" sz="quarter" idx="11"/>
          </p:nvPr>
        </p:nvSpPr>
        <p:spPr/>
        <p:txBody>
          <a:bodyPr/>
          <a:lstStyle/>
          <a:p>
            <a:endParaRPr lang="cs-CZ"/>
          </a:p>
        </p:txBody>
      </p:sp>
      <p:sp>
        <p:nvSpPr>
          <p:cNvPr id="9" name="Slide Number Placeholder 8"/>
          <p:cNvSpPr>
            <a:spLocks noGrp="1"/>
          </p:cNvSpPr>
          <p:nvPr>
            <p:ph type="sldNum" sz="quarter" idx="12"/>
          </p:nvPr>
        </p:nvSpPr>
        <p:spPr/>
        <p:txBody>
          <a:bodyPr/>
          <a:lstStyle/>
          <a:p>
            <a:fld id="{CC2A4BA6-8ABF-4DB2-9429-A56EF9B82EAE}" type="slidenum">
              <a:rPr lang="cs-CZ" smtClean="0"/>
              <a:t>‹#›</a:t>
            </a:fld>
            <a:endParaRPr lang="cs-CZ"/>
          </a:p>
        </p:txBody>
      </p:sp>
    </p:spTree>
    <p:extLst>
      <p:ext uri="{BB962C8B-B14F-4D97-AF65-F5344CB8AC3E}">
        <p14:creationId xmlns:p14="http://schemas.microsoft.com/office/powerpoint/2010/main" val="16247997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Date Placeholder 2"/>
          <p:cNvSpPr>
            <a:spLocks noGrp="1"/>
          </p:cNvSpPr>
          <p:nvPr>
            <p:ph type="dt" sz="half" idx="10"/>
          </p:nvPr>
        </p:nvSpPr>
        <p:spPr/>
        <p:txBody>
          <a:bodyPr/>
          <a:lstStyle/>
          <a:p>
            <a:fld id="{A2514FDC-0DC8-4F07-BE02-F5A8644A85C1}" type="datetimeFigureOut">
              <a:rPr lang="cs-CZ" smtClean="0"/>
              <a:t>16.07.2019</a:t>
            </a:fld>
            <a:endParaRPr lang="cs-CZ"/>
          </a:p>
        </p:txBody>
      </p:sp>
      <p:sp>
        <p:nvSpPr>
          <p:cNvPr id="4" name="Footer Placeholder 3"/>
          <p:cNvSpPr>
            <a:spLocks noGrp="1"/>
          </p:cNvSpPr>
          <p:nvPr>
            <p:ph type="ftr" sz="quarter" idx="11"/>
          </p:nvPr>
        </p:nvSpPr>
        <p:spPr/>
        <p:txBody>
          <a:bodyPr/>
          <a:lstStyle/>
          <a:p>
            <a:endParaRPr lang="cs-CZ"/>
          </a:p>
        </p:txBody>
      </p:sp>
      <p:sp>
        <p:nvSpPr>
          <p:cNvPr id="5" name="Slide Number Placeholder 4"/>
          <p:cNvSpPr>
            <a:spLocks noGrp="1"/>
          </p:cNvSpPr>
          <p:nvPr>
            <p:ph type="sldNum" sz="quarter" idx="12"/>
          </p:nvPr>
        </p:nvSpPr>
        <p:spPr/>
        <p:txBody>
          <a:bodyPr/>
          <a:lstStyle/>
          <a:p>
            <a:fld id="{CC2A4BA6-8ABF-4DB2-9429-A56EF9B82EAE}" type="slidenum">
              <a:rPr lang="cs-CZ" smtClean="0"/>
              <a:t>‹#›</a:t>
            </a:fld>
            <a:endParaRPr lang="cs-CZ"/>
          </a:p>
        </p:txBody>
      </p:sp>
    </p:spTree>
    <p:extLst>
      <p:ext uri="{BB962C8B-B14F-4D97-AF65-F5344CB8AC3E}">
        <p14:creationId xmlns:p14="http://schemas.microsoft.com/office/powerpoint/2010/main" val="37532914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rázdný">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A2514FDC-0DC8-4F07-BE02-F5A8644A85C1}" type="datetimeFigureOut">
              <a:rPr lang="cs-CZ" smtClean="0"/>
              <a:t>16.07.2019</a:t>
            </a:fld>
            <a:endParaRPr lang="cs-CZ"/>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cs-CZ"/>
          </a:p>
        </p:txBody>
      </p:sp>
      <p:sp>
        <p:nvSpPr>
          <p:cNvPr id="9" name="Slide Number Placeholder 8"/>
          <p:cNvSpPr>
            <a:spLocks noGrp="1"/>
          </p:cNvSpPr>
          <p:nvPr>
            <p:ph type="sldNum" sz="quarter" idx="12"/>
          </p:nvPr>
        </p:nvSpPr>
        <p:spPr/>
        <p:txBody>
          <a:bodyPr/>
          <a:lstStyle/>
          <a:p>
            <a:fld id="{CC2A4BA6-8ABF-4DB2-9429-A56EF9B82EAE}" type="slidenum">
              <a:rPr lang="cs-CZ" smtClean="0"/>
              <a:t>‹#›</a:t>
            </a:fld>
            <a:endParaRPr lang="cs-CZ"/>
          </a:p>
        </p:txBody>
      </p:sp>
    </p:spTree>
    <p:extLst>
      <p:ext uri="{BB962C8B-B14F-4D97-AF65-F5344CB8AC3E}">
        <p14:creationId xmlns:p14="http://schemas.microsoft.com/office/powerpoint/2010/main" val="18229523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bsah s titulkem">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cs-CZ"/>
              <a:t>Kliknutím lze upravit styl.</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Upravte styly předlohy textu.</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A2514FDC-0DC8-4F07-BE02-F5A8644A85C1}" type="datetimeFigureOut">
              <a:rPr lang="cs-CZ" smtClean="0"/>
              <a:t>16.07.2019</a:t>
            </a:fld>
            <a:endParaRPr lang="cs-CZ"/>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cs-CZ"/>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CC2A4BA6-8ABF-4DB2-9429-A56EF9B82EAE}" type="slidenum">
              <a:rPr lang="cs-CZ" smtClean="0"/>
              <a:t>‹#›</a:t>
            </a:fld>
            <a:endParaRPr lang="cs-CZ"/>
          </a:p>
        </p:txBody>
      </p:sp>
    </p:spTree>
    <p:extLst>
      <p:ext uri="{BB962C8B-B14F-4D97-AF65-F5344CB8AC3E}">
        <p14:creationId xmlns:p14="http://schemas.microsoft.com/office/powerpoint/2010/main" val="3381333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cs-CZ"/>
              <a:t>Kliknutím lze upravit styl.</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cs-CZ"/>
              <a:t>Kliknutím na ikonu přidáte obrázek.</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Upravte styly předlohy textu.</a:t>
            </a:r>
          </a:p>
        </p:txBody>
      </p:sp>
      <p:sp>
        <p:nvSpPr>
          <p:cNvPr id="5" name="Date Placeholder 4"/>
          <p:cNvSpPr>
            <a:spLocks noGrp="1"/>
          </p:cNvSpPr>
          <p:nvPr>
            <p:ph type="dt" sz="half" idx="10"/>
          </p:nvPr>
        </p:nvSpPr>
        <p:spPr/>
        <p:txBody>
          <a:bodyPr/>
          <a:lstStyle/>
          <a:p>
            <a:fld id="{A2514FDC-0DC8-4F07-BE02-F5A8644A85C1}" type="datetimeFigureOut">
              <a:rPr lang="cs-CZ" smtClean="0"/>
              <a:t>16.07.2019</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CC2A4BA6-8ABF-4DB2-9429-A56EF9B82EAE}" type="slidenum">
              <a:rPr lang="cs-CZ" smtClean="0"/>
              <a:t>‹#›</a:t>
            </a:fld>
            <a:endParaRPr lang="cs-CZ"/>
          </a:p>
        </p:txBody>
      </p:sp>
    </p:spTree>
    <p:extLst>
      <p:ext uri="{BB962C8B-B14F-4D97-AF65-F5344CB8AC3E}">
        <p14:creationId xmlns:p14="http://schemas.microsoft.com/office/powerpoint/2010/main" val="20168651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cs-CZ"/>
              <a:t>Kliknutím lze upravit styl.</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A2514FDC-0DC8-4F07-BE02-F5A8644A85C1}" type="datetimeFigureOut">
              <a:rPr lang="cs-CZ" smtClean="0"/>
              <a:t>16.07.2019</a:t>
            </a:fld>
            <a:endParaRPr lang="cs-CZ"/>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cs-CZ"/>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CC2A4BA6-8ABF-4DB2-9429-A56EF9B82EAE}" type="slidenum">
              <a:rPr lang="cs-CZ" smtClean="0"/>
              <a:t>‹#›</a:t>
            </a:fld>
            <a:endParaRPr lang="cs-CZ"/>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00347407"/>
      </p:ext>
    </p:extLst>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2" r:id="rId6"/>
    <p:sldLayoutId id="2147483713" r:id="rId7"/>
    <p:sldLayoutId id="2147483714" r:id="rId8"/>
    <p:sldLayoutId id="2147483715" r:id="rId9"/>
    <p:sldLayoutId id="2147483716" r:id="rId10"/>
    <p:sldLayoutId id="2147483717"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mseu.mssf.cz/"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mseu.mssf.cz/help/TescoSwElevatedTrustToolCZ.msi" TargetMode="External"/><Relationship Id="rId2" Type="http://schemas.openxmlformats.org/officeDocument/2006/relationships/hyperlink" Target="http://www.microsoft.com/getsilverlight"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hyperlink" Target="mailto:mojzis.zernov@gmail.com"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www.irop.mmr.cz/"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sz="7200" b="1" dirty="0">
                <a:solidFill>
                  <a:schemeClr val="accent1">
                    <a:lumMod val="60000"/>
                    <a:lumOff val="40000"/>
                  </a:schemeClr>
                </a:solidFill>
              </a:rPr>
              <a:t>SEMINÁŘ PRO ŽADATELE</a:t>
            </a:r>
            <a:br>
              <a:rPr lang="cs-CZ" dirty="0"/>
            </a:br>
            <a:r>
              <a:rPr lang="cs-CZ" sz="3200" dirty="0"/>
              <a:t>8. VÝZVA IROP - Podpora sociálního začleňování“</a:t>
            </a:r>
          </a:p>
        </p:txBody>
      </p:sp>
      <p:sp>
        <p:nvSpPr>
          <p:cNvPr id="3" name="Podnadpis 2"/>
          <p:cNvSpPr>
            <a:spLocks noGrp="1"/>
          </p:cNvSpPr>
          <p:nvPr>
            <p:ph type="subTitle" idx="1"/>
          </p:nvPr>
        </p:nvSpPr>
        <p:spPr/>
        <p:txBody>
          <a:bodyPr/>
          <a:lstStyle/>
          <a:p>
            <a:r>
              <a:rPr lang="cs-CZ" dirty="0"/>
              <a:t>Místo: kancelář MAS MUM Česká Skalice </a:t>
            </a:r>
          </a:p>
        </p:txBody>
      </p:sp>
      <p:pic>
        <p:nvPicPr>
          <p:cNvPr id="4" name="Obrázek 3"/>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8281851" y="4749497"/>
            <a:ext cx="2342606" cy="749068"/>
          </a:xfrm>
          <a:prstGeom prst="rect">
            <a:avLst/>
          </a:prstGeom>
        </p:spPr>
      </p:pic>
      <p:pic>
        <p:nvPicPr>
          <p:cNvPr id="5" name="Obrázek 4" descr="logo SCLLD - jednoduché použití.jpg"/>
          <p:cNvPicPr/>
          <p:nvPr/>
        </p:nvPicPr>
        <p:blipFill>
          <a:blip r:embed="rId3"/>
          <a:stretch>
            <a:fillRect/>
          </a:stretch>
        </p:blipFill>
        <p:spPr>
          <a:xfrm>
            <a:off x="2899092" y="628443"/>
            <a:ext cx="5670142" cy="1174231"/>
          </a:xfrm>
          <a:prstGeom prst="rect">
            <a:avLst/>
          </a:prstGeom>
        </p:spPr>
      </p:pic>
    </p:spTree>
    <p:extLst>
      <p:ext uri="{BB962C8B-B14F-4D97-AF65-F5344CB8AC3E}">
        <p14:creationId xmlns:p14="http://schemas.microsoft.com/office/powerpoint/2010/main" val="21856328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Typy podporovaných projektů</a:t>
            </a:r>
            <a:r>
              <a:rPr lang="cs-CZ" dirty="0"/>
              <a:t>	</a:t>
            </a:r>
          </a:p>
        </p:txBody>
      </p:sp>
      <p:sp>
        <p:nvSpPr>
          <p:cNvPr id="3" name="Zástupný symbol pro obsah 2"/>
          <p:cNvSpPr>
            <a:spLocks noGrp="1"/>
          </p:cNvSpPr>
          <p:nvPr>
            <p:ph idx="1"/>
          </p:nvPr>
        </p:nvSpPr>
        <p:spPr>
          <a:xfrm>
            <a:off x="1097280" y="1932820"/>
            <a:ext cx="10058400" cy="4023360"/>
          </a:xfrm>
        </p:spPr>
        <p:txBody>
          <a:bodyPr>
            <a:normAutofit/>
          </a:bodyPr>
          <a:lstStyle/>
          <a:p>
            <a:pPr marL="0" indent="0">
              <a:buNone/>
            </a:pPr>
            <a:r>
              <a:rPr lang="cs-CZ" b="1" dirty="0">
                <a:solidFill>
                  <a:schemeClr val="tx1"/>
                </a:solidFill>
              </a:rPr>
              <a:t>Aktivita Rozvoj sociálních služeb:</a:t>
            </a:r>
            <a:br>
              <a:rPr lang="cs-CZ" dirty="0">
                <a:solidFill>
                  <a:schemeClr val="tx1"/>
                </a:solidFill>
              </a:rPr>
            </a:br>
            <a:br>
              <a:rPr lang="cs-CZ" dirty="0">
                <a:solidFill>
                  <a:schemeClr val="tx1"/>
                </a:solidFill>
              </a:rPr>
            </a:br>
            <a:r>
              <a:rPr lang="cs-CZ" dirty="0">
                <a:solidFill>
                  <a:schemeClr val="tx1"/>
                </a:solidFill>
              </a:rPr>
              <a:t>nákup pozemků, staveb, zařízení a vybavení, automobilu,</a:t>
            </a:r>
          </a:p>
          <a:p>
            <a:pPr marL="0" indent="0">
              <a:buNone/>
            </a:pPr>
            <a:r>
              <a:rPr lang="cs-CZ" dirty="0">
                <a:solidFill>
                  <a:schemeClr val="tx1"/>
                </a:solidFill>
              </a:rPr>
              <a:t>výstavba a stavební úpravy,</a:t>
            </a:r>
          </a:p>
          <a:p>
            <a:pPr marL="0" indent="0">
              <a:buNone/>
            </a:pPr>
            <a:r>
              <a:rPr lang="cs-CZ" dirty="0">
                <a:solidFill>
                  <a:schemeClr val="tx1"/>
                </a:solidFill>
              </a:rPr>
              <a:t>které vytvoří podmínky pro kvalitní poskytování sociálních</a:t>
            </a:r>
          </a:p>
          <a:p>
            <a:pPr marL="0" indent="0">
              <a:buNone/>
            </a:pPr>
            <a:r>
              <a:rPr lang="cs-CZ" dirty="0">
                <a:solidFill>
                  <a:schemeClr val="tx1"/>
                </a:solidFill>
              </a:rPr>
              <a:t>služeb, obnovu a zkvalitnění materiálně technické základny</a:t>
            </a:r>
          </a:p>
          <a:p>
            <a:pPr marL="0" indent="0">
              <a:buNone/>
            </a:pPr>
            <a:r>
              <a:rPr lang="cs-CZ" dirty="0">
                <a:solidFill>
                  <a:schemeClr val="tx1"/>
                </a:solidFill>
              </a:rPr>
              <a:t>stávajících služeb sociální práce s cílovými skupinami. Sociální</a:t>
            </a:r>
          </a:p>
          <a:p>
            <a:pPr marL="0" indent="0">
              <a:buNone/>
            </a:pPr>
            <a:r>
              <a:rPr lang="cs-CZ" dirty="0">
                <a:solidFill>
                  <a:schemeClr val="tx1"/>
                </a:solidFill>
              </a:rPr>
              <a:t>služby jsou definovány zákonem č. 108/2006 Sb., o sociálních</a:t>
            </a:r>
          </a:p>
          <a:p>
            <a:pPr marL="0" indent="0">
              <a:buNone/>
            </a:pPr>
            <a:r>
              <a:rPr lang="cs-CZ" dirty="0">
                <a:solidFill>
                  <a:schemeClr val="tx1"/>
                </a:solidFill>
              </a:rPr>
              <a:t>službách ve znění pozdějších předpisů.</a:t>
            </a:r>
          </a:p>
        </p:txBody>
      </p:sp>
    </p:spTree>
    <p:extLst>
      <p:ext uri="{BB962C8B-B14F-4D97-AF65-F5344CB8AC3E}">
        <p14:creationId xmlns:p14="http://schemas.microsoft.com/office/powerpoint/2010/main" val="36298517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Typy podporovaných projektů</a:t>
            </a:r>
            <a:r>
              <a:rPr lang="cs-CZ" dirty="0"/>
              <a:t>	</a:t>
            </a:r>
          </a:p>
        </p:txBody>
      </p:sp>
      <p:sp>
        <p:nvSpPr>
          <p:cNvPr id="3" name="Zástupný symbol pro obsah 2"/>
          <p:cNvSpPr>
            <a:spLocks noGrp="1"/>
          </p:cNvSpPr>
          <p:nvPr>
            <p:ph idx="1"/>
          </p:nvPr>
        </p:nvSpPr>
        <p:spPr>
          <a:xfrm>
            <a:off x="1097280" y="1932820"/>
            <a:ext cx="10058400" cy="4023360"/>
          </a:xfrm>
        </p:spPr>
        <p:txBody>
          <a:bodyPr>
            <a:normAutofit fontScale="47500" lnSpcReduction="20000"/>
          </a:bodyPr>
          <a:lstStyle/>
          <a:p>
            <a:pPr marL="0" indent="0">
              <a:lnSpc>
                <a:spcPct val="120000"/>
              </a:lnSpc>
              <a:buNone/>
            </a:pPr>
            <a:r>
              <a:rPr lang="cs-CZ" sz="3400" b="1" dirty="0">
                <a:solidFill>
                  <a:schemeClr val="tx1"/>
                </a:solidFill>
              </a:rPr>
              <a:t>Podporovány budou projekty, které se zaměřují na vybudování zázemí pro:</a:t>
            </a:r>
            <a:br>
              <a:rPr lang="cs-CZ" sz="3400" dirty="0">
                <a:solidFill>
                  <a:schemeClr val="tx1"/>
                </a:solidFill>
              </a:rPr>
            </a:br>
            <a:br>
              <a:rPr lang="cs-CZ" sz="3400" dirty="0">
                <a:solidFill>
                  <a:schemeClr val="tx1"/>
                </a:solidFill>
              </a:rPr>
            </a:br>
            <a:r>
              <a:rPr lang="cs-CZ" sz="3600" dirty="0">
                <a:solidFill>
                  <a:schemeClr val="tx1"/>
                </a:solidFill>
              </a:rPr>
              <a:t>centra denních služeb,  denní stacionáře,  týdenní stacionáře,  domovy pro osoby se zdravotním postižením,  chráněné bydlení,  azylové domy, domy na půl cesty,  zařízení pro krizovou pomoc, nízkoprahová denní centra, nízkoprahová zařízení pro děti a mládež,  noclehárny, terapeutické komunity,  sociální poradny,  sociálně terapeutické dílny, centra sociálně rehabilitačních služeb,  pracoviště rané péče, intervenční centra, zařízení následné péče,  podpora samostatného bydlení, pečovatelská služba,  osobní asistence, odlehčovací služby, sociálně aktivizační služby pro seniory a osoby se zdravotním postižením, sociálně aktivizační služby pro rodiny s dětmi,  kontaktní centra, terénní programy, tísňová péče,  průvodcovské a předčitatelské služby.                                </a:t>
            </a:r>
          </a:p>
          <a:p>
            <a:pPr marL="0" indent="0">
              <a:lnSpc>
                <a:spcPct val="120000"/>
              </a:lnSpc>
              <a:buNone/>
            </a:pPr>
            <a:r>
              <a:rPr lang="cs-CZ" sz="3600" dirty="0">
                <a:solidFill>
                  <a:schemeClr val="tx1"/>
                </a:solidFill>
              </a:rPr>
              <a:t>Podporované sociální služby nemohou být určeny výlučně pro seniory.</a:t>
            </a:r>
            <a:br>
              <a:rPr lang="cs-CZ" sz="4800" dirty="0">
                <a:solidFill>
                  <a:schemeClr val="tx1"/>
                </a:solidFill>
              </a:rPr>
            </a:br>
            <a:br>
              <a:rPr lang="cs-CZ" sz="4800" dirty="0">
                <a:solidFill>
                  <a:schemeClr val="tx1"/>
                </a:solidFill>
              </a:rPr>
            </a:br>
            <a:endParaRPr lang="cs-CZ" sz="4800" dirty="0">
              <a:solidFill>
                <a:schemeClr val="tx1"/>
              </a:solidFill>
            </a:endParaRPr>
          </a:p>
        </p:txBody>
      </p:sp>
    </p:spTree>
    <p:extLst>
      <p:ext uri="{BB962C8B-B14F-4D97-AF65-F5344CB8AC3E}">
        <p14:creationId xmlns:p14="http://schemas.microsoft.com/office/powerpoint/2010/main" val="6120577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Typy podporovaných projektů</a:t>
            </a:r>
            <a:r>
              <a:rPr lang="cs-CZ" dirty="0"/>
              <a:t>	</a:t>
            </a:r>
          </a:p>
        </p:txBody>
      </p:sp>
      <p:sp>
        <p:nvSpPr>
          <p:cNvPr id="3" name="Zástupný symbol pro obsah 2"/>
          <p:cNvSpPr>
            <a:spLocks noGrp="1"/>
          </p:cNvSpPr>
          <p:nvPr>
            <p:ph idx="1"/>
          </p:nvPr>
        </p:nvSpPr>
        <p:spPr>
          <a:xfrm>
            <a:off x="1097280" y="1932820"/>
            <a:ext cx="10058400" cy="4023360"/>
          </a:xfrm>
        </p:spPr>
        <p:txBody>
          <a:bodyPr>
            <a:normAutofit fontScale="70000" lnSpcReduction="20000"/>
          </a:bodyPr>
          <a:lstStyle/>
          <a:p>
            <a:pPr marL="0" indent="0">
              <a:lnSpc>
                <a:spcPct val="120000"/>
              </a:lnSpc>
              <a:buNone/>
            </a:pPr>
            <a:r>
              <a:rPr lang="cs-CZ" sz="3800" b="1" u="sng" dirty="0">
                <a:solidFill>
                  <a:schemeClr val="tx1"/>
                </a:solidFill>
              </a:rPr>
              <a:t>Aktivita Rozvoj komunitních center:</a:t>
            </a:r>
            <a:br>
              <a:rPr lang="cs-CZ" sz="3400" b="1" dirty="0">
                <a:solidFill>
                  <a:schemeClr val="tx1"/>
                </a:solidFill>
              </a:rPr>
            </a:br>
            <a:br>
              <a:rPr lang="cs-CZ" sz="3400" b="1" dirty="0">
                <a:solidFill>
                  <a:schemeClr val="tx1"/>
                </a:solidFill>
              </a:rPr>
            </a:br>
            <a:r>
              <a:rPr lang="cs-CZ" sz="3400" dirty="0">
                <a:solidFill>
                  <a:schemeClr val="tx1"/>
                </a:solidFill>
              </a:rPr>
              <a:t>- stavby a stavební práce spojené s výstavbou infrastruktury komunitního centra včetně vybudování přípojky pro přivedení inženýrských sítí, rekonstrukce a stavební úpravy existujícího objektu a zázemí pro poskytování aktivit komunitních center včetně sociálních služeb, budou-li v projektu poskytovány, nákup pozemků, budov a staveb, pořízení automobilu pro poskytování terénních a ambulantních sociálních služeb, vybavení pro zajištění provozu zařízení.</a:t>
            </a:r>
            <a:br>
              <a:rPr lang="cs-CZ" sz="4800" dirty="0">
                <a:solidFill>
                  <a:schemeClr val="tx1"/>
                </a:solidFill>
              </a:rPr>
            </a:br>
            <a:endParaRPr lang="cs-CZ" sz="4800" dirty="0">
              <a:solidFill>
                <a:schemeClr val="tx1"/>
              </a:solidFill>
            </a:endParaRPr>
          </a:p>
        </p:txBody>
      </p:sp>
    </p:spTree>
    <p:extLst>
      <p:ext uri="{BB962C8B-B14F-4D97-AF65-F5344CB8AC3E}">
        <p14:creationId xmlns:p14="http://schemas.microsoft.com/office/powerpoint/2010/main" val="23167630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Povinné přílohy žádosti </a:t>
            </a:r>
          </a:p>
        </p:txBody>
      </p:sp>
      <p:sp>
        <p:nvSpPr>
          <p:cNvPr id="3" name="Zástupný symbol pro obsah 2"/>
          <p:cNvSpPr>
            <a:spLocks noGrp="1"/>
          </p:cNvSpPr>
          <p:nvPr>
            <p:ph idx="1"/>
          </p:nvPr>
        </p:nvSpPr>
        <p:spPr/>
        <p:txBody>
          <a:bodyPr>
            <a:normAutofit/>
          </a:bodyPr>
          <a:lstStyle/>
          <a:p>
            <a:pPr marL="0" lvl="0" indent="0" fontAlgn="base">
              <a:buNone/>
            </a:pPr>
            <a:endParaRPr lang="cs-CZ" dirty="0"/>
          </a:p>
          <a:p>
            <a:pPr marL="0" lvl="0" indent="0" fontAlgn="base">
              <a:buNone/>
            </a:pPr>
            <a:endParaRPr lang="cs-CZ" dirty="0"/>
          </a:p>
        </p:txBody>
      </p:sp>
      <p:sp>
        <p:nvSpPr>
          <p:cNvPr id="5" name="Obdélník 4">
            <a:extLst>
              <a:ext uri="{FF2B5EF4-FFF2-40B4-BE49-F238E27FC236}">
                <a16:creationId xmlns:a16="http://schemas.microsoft.com/office/drawing/2014/main" id="{585DBD55-173B-435F-BA23-553F9A92AE6B}"/>
              </a:ext>
            </a:extLst>
          </p:cNvPr>
          <p:cNvSpPr/>
          <p:nvPr/>
        </p:nvSpPr>
        <p:spPr>
          <a:xfrm>
            <a:off x="1097281" y="1845734"/>
            <a:ext cx="8255946" cy="3970318"/>
          </a:xfrm>
          <a:prstGeom prst="rect">
            <a:avLst/>
          </a:prstGeom>
        </p:spPr>
        <p:txBody>
          <a:bodyPr wrap="square">
            <a:spAutoFit/>
          </a:bodyPr>
          <a:lstStyle/>
          <a:p>
            <a:r>
              <a:rPr lang="cs-CZ" dirty="0"/>
              <a:t>	</a:t>
            </a:r>
            <a:r>
              <a:rPr lang="cs-CZ" b="1" u="sng" dirty="0"/>
              <a:t>Pro všechny aktivity</a:t>
            </a:r>
          </a:p>
          <a:p>
            <a:r>
              <a:rPr lang="cs-CZ" dirty="0"/>
              <a:t>1	Plná moc</a:t>
            </a:r>
          </a:p>
          <a:p>
            <a:r>
              <a:rPr lang="cs-CZ" dirty="0"/>
              <a:t>2	Zadávací a výběrová řízení </a:t>
            </a:r>
          </a:p>
          <a:p>
            <a:r>
              <a:rPr lang="cs-CZ" dirty="0"/>
              <a:t>3	Doklady o právní subjektivitě žadatele </a:t>
            </a:r>
          </a:p>
          <a:p>
            <a:r>
              <a:rPr lang="cs-CZ" dirty="0"/>
              <a:t>4	Výpis z rejstříku trestů – příloha zrušena</a:t>
            </a:r>
          </a:p>
          <a:p>
            <a:r>
              <a:rPr lang="cs-CZ" dirty="0"/>
              <a:t>5	Studie proveditelnosti</a:t>
            </a:r>
          </a:p>
          <a:p>
            <a:r>
              <a:rPr lang="cs-CZ" dirty="0"/>
              <a:t>6	Doklad o prokázání právních vztahů k majetku, který je předmětem projektu</a:t>
            </a:r>
          </a:p>
          <a:p>
            <a:r>
              <a:rPr lang="cs-CZ" dirty="0"/>
              <a:t>7	Žádost o stavební povolení nebo ohlášení, případně stavební povolení nebo souhlas s provedením ohlášeného stavebního záměru nebo veřejnoprávní smlouva nahrazující stavební povolení</a:t>
            </a:r>
          </a:p>
          <a:p>
            <a:r>
              <a:rPr lang="cs-CZ" dirty="0"/>
              <a:t>8	Projektová dokumentace pro vydání stavebního povolení nebo pro ohlášení stavby</a:t>
            </a:r>
          </a:p>
          <a:p>
            <a:r>
              <a:rPr lang="cs-CZ" dirty="0"/>
              <a:t>9	Položkový rozpočet stavby</a:t>
            </a:r>
          </a:p>
          <a:p>
            <a:r>
              <a:rPr lang="cs-CZ" dirty="0"/>
              <a:t>10	Čestné prohlášení o skutečném majiteli</a:t>
            </a:r>
          </a:p>
        </p:txBody>
      </p:sp>
    </p:spTree>
    <p:extLst>
      <p:ext uri="{BB962C8B-B14F-4D97-AF65-F5344CB8AC3E}">
        <p14:creationId xmlns:p14="http://schemas.microsoft.com/office/powerpoint/2010/main" val="13217813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Povinné přílohy žádosti </a:t>
            </a:r>
            <a:endParaRPr lang="cs-CZ" dirty="0"/>
          </a:p>
        </p:txBody>
      </p:sp>
      <p:sp>
        <p:nvSpPr>
          <p:cNvPr id="3" name="Zástupný symbol pro obsah 2"/>
          <p:cNvSpPr>
            <a:spLocks noGrp="1"/>
          </p:cNvSpPr>
          <p:nvPr>
            <p:ph idx="1"/>
          </p:nvPr>
        </p:nvSpPr>
        <p:spPr>
          <a:xfrm>
            <a:off x="1097280" y="1903791"/>
            <a:ext cx="10058400" cy="4424438"/>
          </a:xfrm>
        </p:spPr>
        <p:txBody>
          <a:bodyPr>
            <a:normAutofit/>
          </a:bodyPr>
          <a:lstStyle/>
          <a:p>
            <a:endParaRPr lang="cs-CZ" dirty="0">
              <a:solidFill>
                <a:schemeClr val="tx1"/>
              </a:solidFill>
            </a:endParaRPr>
          </a:p>
          <a:p>
            <a:pPr marL="457200" indent="-457200">
              <a:buFont typeface="+mj-lt"/>
              <a:buAutoNum type="arabicPeriod" startAt="8"/>
            </a:pPr>
            <a:endParaRPr lang="cs-CZ" dirty="0"/>
          </a:p>
          <a:p>
            <a:pPr marL="457200" indent="-457200">
              <a:buFont typeface="+mj-lt"/>
              <a:buAutoNum type="arabicPeriod" startAt="8"/>
            </a:pPr>
            <a:endParaRPr lang="cs-CZ" dirty="0"/>
          </a:p>
          <a:p>
            <a:endParaRPr lang="cs-CZ" dirty="0"/>
          </a:p>
        </p:txBody>
      </p:sp>
      <p:sp>
        <p:nvSpPr>
          <p:cNvPr id="5" name="Obdélník 4">
            <a:extLst>
              <a:ext uri="{FF2B5EF4-FFF2-40B4-BE49-F238E27FC236}">
                <a16:creationId xmlns:a16="http://schemas.microsoft.com/office/drawing/2014/main" id="{7FA268E2-889D-4152-9B0C-76A4970207E9}"/>
              </a:ext>
            </a:extLst>
          </p:cNvPr>
          <p:cNvSpPr/>
          <p:nvPr/>
        </p:nvSpPr>
        <p:spPr>
          <a:xfrm>
            <a:off x="1097279" y="2014779"/>
            <a:ext cx="8844884" cy="2308324"/>
          </a:xfrm>
          <a:prstGeom prst="rect">
            <a:avLst/>
          </a:prstGeom>
        </p:spPr>
        <p:txBody>
          <a:bodyPr wrap="square">
            <a:spAutoFit/>
          </a:bodyPr>
          <a:lstStyle/>
          <a:p>
            <a:r>
              <a:rPr lang="cs-CZ" dirty="0"/>
              <a:t>	</a:t>
            </a:r>
            <a:r>
              <a:rPr lang="cs-CZ" b="1" u="sng" dirty="0"/>
              <a:t>Aktivita Rozvoj sociálních služeb</a:t>
            </a:r>
          </a:p>
          <a:p>
            <a:r>
              <a:rPr lang="cs-CZ" dirty="0"/>
              <a:t>11	Územní rozhodnutí nebo územní souhlas nebo veřejnoprávní smlouva nahrazující územní řízení</a:t>
            </a:r>
          </a:p>
          <a:p>
            <a:r>
              <a:rPr lang="cs-CZ" dirty="0"/>
              <a:t>12	Souhlasné stanovisko subjektu, který vydal strategický plán sociálního začleňování, </a:t>
            </a:r>
            <a:r>
              <a:rPr lang="cs-CZ" dirty="0" err="1"/>
              <a:t>komunitníplán</a:t>
            </a:r>
            <a:r>
              <a:rPr lang="cs-CZ" dirty="0"/>
              <a:t> sociálních služeb nebo střednědobý plán rozvoje sociálních služeb kraje</a:t>
            </a:r>
          </a:p>
          <a:p>
            <a:r>
              <a:rPr lang="cs-CZ" dirty="0"/>
              <a:t>13	Pověřovací akt, popř. vyjádření objednatele služeb o úmyslu poskytovatele služeb pověřit výkonem služby obecného hospodářského zájmu v souladu s Rozhodnutím Komise 2012/21/EU</a:t>
            </a:r>
          </a:p>
        </p:txBody>
      </p:sp>
    </p:spTree>
    <p:extLst>
      <p:ext uri="{BB962C8B-B14F-4D97-AF65-F5344CB8AC3E}">
        <p14:creationId xmlns:p14="http://schemas.microsoft.com/office/powerpoint/2010/main" val="13187156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Povinné přílohy žádosti </a:t>
            </a:r>
            <a:endParaRPr lang="cs-CZ" dirty="0"/>
          </a:p>
        </p:txBody>
      </p:sp>
      <p:sp>
        <p:nvSpPr>
          <p:cNvPr id="3" name="Zástupný symbol pro obsah 2"/>
          <p:cNvSpPr>
            <a:spLocks noGrp="1"/>
          </p:cNvSpPr>
          <p:nvPr>
            <p:ph idx="1"/>
          </p:nvPr>
        </p:nvSpPr>
        <p:spPr>
          <a:xfrm>
            <a:off x="1097280" y="1845734"/>
            <a:ext cx="8217201" cy="3749154"/>
          </a:xfrm>
        </p:spPr>
        <p:txBody>
          <a:bodyPr/>
          <a:lstStyle/>
          <a:p>
            <a:r>
              <a:rPr lang="cs-CZ" dirty="0"/>
              <a:t> </a:t>
            </a:r>
          </a:p>
        </p:txBody>
      </p:sp>
      <p:sp>
        <p:nvSpPr>
          <p:cNvPr id="5" name="Obdélník 4">
            <a:extLst>
              <a:ext uri="{FF2B5EF4-FFF2-40B4-BE49-F238E27FC236}">
                <a16:creationId xmlns:a16="http://schemas.microsoft.com/office/drawing/2014/main" id="{FFDDA5C0-D5FF-4A06-AFD5-40999C7038F9}"/>
              </a:ext>
            </a:extLst>
          </p:cNvPr>
          <p:cNvSpPr/>
          <p:nvPr/>
        </p:nvSpPr>
        <p:spPr>
          <a:xfrm>
            <a:off x="926799" y="1945038"/>
            <a:ext cx="8217201" cy="3139321"/>
          </a:xfrm>
          <a:prstGeom prst="rect">
            <a:avLst/>
          </a:prstGeom>
        </p:spPr>
        <p:txBody>
          <a:bodyPr wrap="square">
            <a:spAutoFit/>
          </a:bodyPr>
          <a:lstStyle/>
          <a:p>
            <a:r>
              <a:rPr lang="cs-CZ" dirty="0"/>
              <a:t>	</a:t>
            </a:r>
            <a:r>
              <a:rPr lang="cs-CZ" b="1" u="sng" dirty="0"/>
              <a:t>Aktivita Rozvoj komunitních center</a:t>
            </a:r>
          </a:p>
          <a:p>
            <a:r>
              <a:rPr lang="cs-CZ" dirty="0"/>
              <a:t>11	Územní rozhodnutí nebo územní souhlas nebo veřejnoprávní smlouva nahrazující územní řízení</a:t>
            </a:r>
          </a:p>
          <a:p>
            <a:r>
              <a:rPr lang="cs-CZ" dirty="0"/>
              <a:t>12	Souhlasné stanovisko subjektu, který vydal strategický plán sociálního začleňování, komunitní plán sociálních služeb nebo střednědobý plán rozvoje sociálních služeb kraje</a:t>
            </a:r>
          </a:p>
          <a:p>
            <a:pPr marL="342900" indent="-342900">
              <a:buAutoNum type="arabicPlain" startAt="13"/>
            </a:pPr>
            <a:r>
              <a:rPr lang="cs-CZ" dirty="0"/>
              <a:t>Pověřovací akt, popř. vyjádření objednatele služeb o úmyslu poskytovatele služeb pověřit výkonem služby obecného hospodářského zájmu v souladu s Rozhodnutím Komise 2012/21/EU</a:t>
            </a:r>
          </a:p>
          <a:p>
            <a:r>
              <a:rPr lang="cs-CZ" dirty="0"/>
              <a:t>14 Partnerská smlouva</a:t>
            </a:r>
          </a:p>
          <a:p>
            <a:endParaRPr lang="cs-CZ" dirty="0"/>
          </a:p>
        </p:txBody>
      </p:sp>
    </p:spTree>
    <p:extLst>
      <p:ext uri="{BB962C8B-B14F-4D97-AF65-F5344CB8AC3E}">
        <p14:creationId xmlns:p14="http://schemas.microsoft.com/office/powerpoint/2010/main" val="5464056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Indikátory</a:t>
            </a:r>
          </a:p>
        </p:txBody>
      </p:sp>
      <p:sp>
        <p:nvSpPr>
          <p:cNvPr id="3" name="Zástupný symbol pro obsah 2"/>
          <p:cNvSpPr>
            <a:spLocks noGrp="1"/>
          </p:cNvSpPr>
          <p:nvPr>
            <p:ph idx="1"/>
          </p:nvPr>
        </p:nvSpPr>
        <p:spPr/>
        <p:txBody>
          <a:bodyPr>
            <a:normAutofit/>
          </a:bodyPr>
          <a:lstStyle/>
          <a:p>
            <a:r>
              <a:rPr lang="cs-CZ" b="1" dirty="0"/>
              <a:t>Indikátor výsledku: </a:t>
            </a:r>
            <a:endParaRPr lang="cs-CZ" dirty="0"/>
          </a:p>
          <a:p>
            <a:pPr lvl="0" fontAlgn="base"/>
            <a:r>
              <a:rPr lang="cs-CZ" b="1" dirty="0"/>
              <a:t>6 75 10 - Kapacita služeb a sociální práce</a:t>
            </a:r>
          </a:p>
          <a:p>
            <a:pPr lvl="0" fontAlgn="base"/>
            <a:r>
              <a:rPr lang="cs-CZ" b="1" dirty="0"/>
              <a:t>5 54 01 - Počet podpořených zázemí pro služby a sociální práci</a:t>
            </a:r>
          </a:p>
          <a:p>
            <a:pPr lvl="0" fontAlgn="base"/>
            <a:r>
              <a:rPr lang="cs-CZ" b="1" dirty="0"/>
              <a:t>5 54 02 - Počet poskytovaných druhů sociálních služeb</a:t>
            </a:r>
            <a:endParaRPr lang="cs-CZ" dirty="0"/>
          </a:p>
        </p:txBody>
      </p:sp>
    </p:spTree>
    <p:extLst>
      <p:ext uri="{BB962C8B-B14F-4D97-AF65-F5344CB8AC3E}">
        <p14:creationId xmlns:p14="http://schemas.microsoft.com/office/powerpoint/2010/main" val="3066659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Indikátory</a:t>
            </a:r>
          </a:p>
        </p:txBody>
      </p:sp>
      <p:sp>
        <p:nvSpPr>
          <p:cNvPr id="4" name="TextovéPole 3"/>
          <p:cNvSpPr txBox="1"/>
          <p:nvPr/>
        </p:nvSpPr>
        <p:spPr>
          <a:xfrm>
            <a:off x="290285" y="1703977"/>
            <a:ext cx="11422744" cy="1711238"/>
          </a:xfrm>
          <a:prstGeom prst="rect">
            <a:avLst/>
          </a:prstGeom>
          <a:noFill/>
        </p:spPr>
        <p:txBody>
          <a:bodyPr wrap="square" rtlCol="0">
            <a:spAutoFit/>
          </a:bodyPr>
          <a:lstStyle/>
          <a:p>
            <a:pPr marL="91440" lvl="0" indent="-91440" defTabSz="914400">
              <a:lnSpc>
                <a:spcPct val="90000"/>
              </a:lnSpc>
              <a:spcBef>
                <a:spcPts val="1200"/>
              </a:spcBef>
              <a:spcAft>
                <a:spcPts val="200"/>
              </a:spcAft>
              <a:buClr>
                <a:srgbClr val="99CB38"/>
              </a:buClr>
              <a:buSzPct val="100000"/>
              <a:buFont typeface="Calibri" panose="020F0502020204030204" pitchFamily="34" charset="0"/>
              <a:buChar char=" "/>
            </a:pPr>
            <a:r>
              <a:rPr lang="cs-CZ" sz="1950" b="1" dirty="0">
                <a:solidFill>
                  <a:prstClr val="black">
                    <a:lumMod val="75000"/>
                    <a:lumOff val="25000"/>
                  </a:prstClr>
                </a:solidFill>
              </a:rPr>
              <a:t>Indikátor výstupu: </a:t>
            </a:r>
            <a:endParaRPr lang="cs-CZ" sz="1950" dirty="0">
              <a:solidFill>
                <a:prstClr val="black">
                  <a:lumMod val="75000"/>
                  <a:lumOff val="25000"/>
                </a:prstClr>
              </a:solidFill>
            </a:endParaRPr>
          </a:p>
          <a:p>
            <a:pPr marL="91440" lvl="0" indent="-91440" defTabSz="914400" fontAlgn="base">
              <a:lnSpc>
                <a:spcPct val="90000"/>
              </a:lnSpc>
              <a:spcBef>
                <a:spcPts val="1200"/>
              </a:spcBef>
              <a:spcAft>
                <a:spcPts val="200"/>
              </a:spcAft>
              <a:buClr>
                <a:srgbClr val="99CB38"/>
              </a:buClr>
              <a:buSzPct val="100000"/>
              <a:buFont typeface="Calibri" panose="020F0502020204030204" pitchFamily="34" charset="0"/>
              <a:buChar char=" "/>
            </a:pPr>
            <a:r>
              <a:rPr lang="cs-CZ" sz="1950" b="1" dirty="0">
                <a:solidFill>
                  <a:prstClr val="black">
                    <a:lumMod val="75000"/>
                    <a:lumOff val="25000"/>
                  </a:prstClr>
                </a:solidFill>
              </a:rPr>
              <a:t>6 75 10 - Kapacita služeb a sociální práce</a:t>
            </a:r>
          </a:p>
          <a:p>
            <a:pPr marL="91440" lvl="0" indent="-91440" defTabSz="914400" fontAlgn="base">
              <a:lnSpc>
                <a:spcPct val="90000"/>
              </a:lnSpc>
              <a:spcBef>
                <a:spcPts val="1200"/>
              </a:spcBef>
              <a:spcAft>
                <a:spcPts val="200"/>
              </a:spcAft>
              <a:buClr>
                <a:srgbClr val="99CB38"/>
              </a:buClr>
              <a:buSzPct val="100000"/>
              <a:buFont typeface="Calibri" panose="020F0502020204030204" pitchFamily="34" charset="0"/>
              <a:buChar char=" "/>
            </a:pPr>
            <a:r>
              <a:rPr lang="cs-CZ" sz="1950" b="1" dirty="0">
                <a:solidFill>
                  <a:prstClr val="black">
                    <a:lumMod val="75000"/>
                    <a:lumOff val="25000"/>
                  </a:prstClr>
                </a:solidFill>
              </a:rPr>
              <a:t>5 54 01 - Počet podpořených zázemí pro služby a sociální práci</a:t>
            </a:r>
          </a:p>
          <a:p>
            <a:pPr marL="91440" lvl="0" indent="-91440" defTabSz="914400" fontAlgn="base">
              <a:lnSpc>
                <a:spcPct val="90000"/>
              </a:lnSpc>
              <a:spcBef>
                <a:spcPts val="1200"/>
              </a:spcBef>
              <a:spcAft>
                <a:spcPts val="200"/>
              </a:spcAft>
              <a:buClr>
                <a:srgbClr val="99CB38"/>
              </a:buClr>
              <a:buSzPct val="100000"/>
              <a:buFont typeface="Calibri" panose="020F0502020204030204" pitchFamily="34" charset="0"/>
              <a:buChar char=" "/>
            </a:pPr>
            <a:r>
              <a:rPr lang="cs-CZ" sz="1950" b="1" dirty="0">
                <a:solidFill>
                  <a:prstClr val="black">
                    <a:lumMod val="75000"/>
                    <a:lumOff val="25000"/>
                  </a:prstClr>
                </a:solidFill>
              </a:rPr>
              <a:t>5 54 02 - Počet poskytovaných druhů sociálních služeb</a:t>
            </a:r>
          </a:p>
        </p:txBody>
      </p:sp>
    </p:spTree>
    <p:extLst>
      <p:ext uri="{BB962C8B-B14F-4D97-AF65-F5344CB8AC3E}">
        <p14:creationId xmlns:p14="http://schemas.microsoft.com/office/powerpoint/2010/main" val="7093165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Udržitelnost</a:t>
            </a:r>
          </a:p>
        </p:txBody>
      </p:sp>
      <p:sp>
        <p:nvSpPr>
          <p:cNvPr id="3" name="Zástupný symbol pro obsah 2"/>
          <p:cNvSpPr>
            <a:spLocks noGrp="1"/>
          </p:cNvSpPr>
          <p:nvPr>
            <p:ph idx="1"/>
          </p:nvPr>
        </p:nvSpPr>
        <p:spPr/>
        <p:txBody>
          <a:bodyPr>
            <a:normAutofit fontScale="92500" lnSpcReduction="10000"/>
          </a:bodyPr>
          <a:lstStyle/>
          <a:p>
            <a:r>
              <a:rPr lang="cs-CZ" b="1" dirty="0"/>
              <a:t>5 let od provedení poslední platby příjemci ze strany ŘO IROP </a:t>
            </a:r>
            <a:endParaRPr lang="cs-CZ" dirty="0"/>
          </a:p>
          <a:p>
            <a:r>
              <a:rPr lang="cs-CZ" dirty="0"/>
              <a:t>V době udržitelnosti projektu musí </a:t>
            </a:r>
            <a:r>
              <a:rPr lang="cs-CZ" b="1" dirty="0"/>
              <a:t>veškerý pořízený investiční majetek </a:t>
            </a:r>
            <a:r>
              <a:rPr lang="cs-CZ" dirty="0"/>
              <a:t>sloužit </a:t>
            </a:r>
            <a:r>
              <a:rPr lang="cs-CZ" b="1" dirty="0"/>
              <a:t>pouze k účelu </a:t>
            </a:r>
            <a:r>
              <a:rPr lang="cs-CZ" dirty="0"/>
              <a:t>poskytování stejných služeb a provádění aktivit projektu pro stejné klienty cílové skupiny, </a:t>
            </a:r>
            <a:r>
              <a:rPr lang="cs-CZ" b="1" dirty="0"/>
              <a:t>ke kterým se příjemce zavázal </a:t>
            </a:r>
            <a:r>
              <a:rPr lang="cs-CZ" dirty="0"/>
              <a:t>v žádosti o podporu</a:t>
            </a:r>
          </a:p>
          <a:p>
            <a:r>
              <a:rPr lang="cs-CZ" dirty="0"/>
              <a:t>V době udržitelnosti projektu musí být veškerý pořízený majetek </a:t>
            </a:r>
            <a:r>
              <a:rPr lang="cs-CZ" b="1" dirty="0"/>
              <a:t>evidován</a:t>
            </a:r>
          </a:p>
          <a:p>
            <a:r>
              <a:rPr lang="cs-CZ" dirty="0"/>
              <a:t>V době udržitelnosti bude prováděna kontrola prostřednictvím Zpráv o udržitelnosti projektu, ex-post analýzy rizik a ex-post kontroly. Po dobu udržitelnosti je příjemce </a:t>
            </a:r>
            <a:r>
              <a:rPr lang="cs-CZ" b="1" dirty="0"/>
              <a:t>povinen prokázat </a:t>
            </a:r>
            <a:r>
              <a:rPr lang="cs-CZ" dirty="0"/>
              <a:t>fungování služeb v druhu a kapacitě, kterou určil v žádosti o podporu</a:t>
            </a:r>
          </a:p>
          <a:p>
            <a:pPr lvl="0" fontAlgn="base"/>
            <a:r>
              <a:rPr lang="cs-CZ" dirty="0"/>
              <a:t>V době udržitelnosti musí být </a:t>
            </a:r>
            <a:r>
              <a:rPr lang="cs-CZ" b="1" dirty="0"/>
              <a:t>dodržovány cílové hodnoty indikátorů </a:t>
            </a:r>
            <a:r>
              <a:rPr lang="cs-CZ" dirty="0"/>
              <a:t>stanovené v Rozhodnutí/Stanovení výdajů.  </a:t>
            </a:r>
          </a:p>
          <a:p>
            <a:pPr lvl="0" fontAlgn="base"/>
            <a:r>
              <a:rPr lang="cs-CZ" dirty="0"/>
              <a:t>V </a:t>
            </a:r>
            <a:r>
              <a:rPr lang="cs-CZ" dirty="0" err="1"/>
              <a:t>ZoR</a:t>
            </a:r>
            <a:r>
              <a:rPr lang="cs-CZ" dirty="0"/>
              <a:t> projektu a </a:t>
            </a:r>
            <a:r>
              <a:rPr lang="cs-CZ" dirty="0" err="1"/>
              <a:t>ZoU</a:t>
            </a:r>
            <a:r>
              <a:rPr lang="cs-CZ" dirty="0"/>
              <a:t> projektu příjemce uvádí informace požadované v kapitole 6 Specifických pravidel. </a:t>
            </a:r>
          </a:p>
        </p:txBody>
      </p:sp>
    </p:spTree>
    <p:extLst>
      <p:ext uri="{BB962C8B-B14F-4D97-AF65-F5344CB8AC3E}">
        <p14:creationId xmlns:p14="http://schemas.microsoft.com/office/powerpoint/2010/main" val="8597137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MS 2014+</a:t>
            </a:r>
          </a:p>
        </p:txBody>
      </p:sp>
      <p:sp>
        <p:nvSpPr>
          <p:cNvPr id="3" name="Zástupný symbol pro obsah 2"/>
          <p:cNvSpPr>
            <a:spLocks noGrp="1"/>
          </p:cNvSpPr>
          <p:nvPr>
            <p:ph idx="1"/>
          </p:nvPr>
        </p:nvSpPr>
        <p:spPr/>
        <p:txBody>
          <a:bodyPr/>
          <a:lstStyle/>
          <a:p>
            <a:r>
              <a:rPr lang="cs-CZ" b="1" dirty="0"/>
              <a:t>IS KP14+ (Informační Systém Konečného Příjemce) </a:t>
            </a:r>
            <a:endParaRPr lang="cs-CZ" dirty="0"/>
          </a:p>
          <a:p>
            <a:r>
              <a:rPr lang="cs-CZ" dirty="0"/>
              <a:t>• Webová aplikace pro žadatele o podporu z Evropských strukturálních a investičních fondů (ESIF) v období 2014-2020 -</a:t>
            </a:r>
            <a:r>
              <a:rPr lang="cs-CZ" dirty="0">
                <a:hlinkClick r:id="rId2"/>
              </a:rPr>
              <a:t> </a:t>
            </a:r>
            <a:r>
              <a:rPr lang="cs-CZ" u="sng" dirty="0">
                <a:hlinkClick r:id="rId2"/>
              </a:rPr>
              <a:t>https://mseu.mssf.cz/</a:t>
            </a:r>
            <a:r>
              <a:rPr lang="cs-CZ" dirty="0"/>
              <a:t> </a:t>
            </a:r>
          </a:p>
          <a:p>
            <a:endParaRPr lang="cs-CZ" dirty="0"/>
          </a:p>
        </p:txBody>
      </p:sp>
    </p:spTree>
    <p:extLst>
      <p:ext uri="{BB962C8B-B14F-4D97-AF65-F5344CB8AC3E}">
        <p14:creationId xmlns:p14="http://schemas.microsoft.com/office/powerpoint/2010/main" val="27581824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97280" y="286604"/>
            <a:ext cx="10058400" cy="854220"/>
          </a:xfrm>
        </p:spPr>
        <p:txBody>
          <a:bodyPr/>
          <a:lstStyle/>
          <a:p>
            <a:r>
              <a:rPr lang="cs-CZ" b="1" dirty="0"/>
              <a:t>ROLE MMR, MAS a CRR </a:t>
            </a:r>
            <a:endParaRPr lang="cs-CZ" dirty="0"/>
          </a:p>
        </p:txBody>
      </p:sp>
      <p:sp>
        <p:nvSpPr>
          <p:cNvPr id="3" name="Zástupný symbol pro obsah 2"/>
          <p:cNvSpPr>
            <a:spLocks noGrp="1"/>
          </p:cNvSpPr>
          <p:nvPr>
            <p:ph idx="1"/>
          </p:nvPr>
        </p:nvSpPr>
        <p:spPr>
          <a:xfrm>
            <a:off x="1097280" y="1219201"/>
            <a:ext cx="10058400" cy="5199016"/>
          </a:xfrm>
        </p:spPr>
        <p:txBody>
          <a:bodyPr>
            <a:normAutofit fontScale="62500" lnSpcReduction="20000"/>
          </a:bodyPr>
          <a:lstStyle/>
          <a:p>
            <a:r>
              <a:rPr lang="cs-CZ" sz="2500" b="1" dirty="0"/>
              <a:t>Ministerstvo pro místní rozvoj České republiky (MMR) </a:t>
            </a:r>
            <a:endParaRPr lang="cs-CZ" sz="2500" dirty="0"/>
          </a:p>
          <a:p>
            <a:r>
              <a:rPr lang="cs-CZ" sz="2500" dirty="0"/>
              <a:t>= Řídicí orgán IROP (ŘO IROP) </a:t>
            </a:r>
          </a:p>
          <a:p>
            <a:pPr lvl="0" fontAlgn="base"/>
            <a:r>
              <a:rPr lang="cs-CZ" sz="2500" dirty="0"/>
              <a:t>řízení programu, </a:t>
            </a:r>
          </a:p>
          <a:p>
            <a:pPr lvl="0" fontAlgn="base"/>
            <a:r>
              <a:rPr lang="cs-CZ" sz="2500" dirty="0"/>
              <a:t>příprava pravidel pro žadatele a příjemce a výzev ŘO,  </a:t>
            </a:r>
          </a:p>
          <a:p>
            <a:pPr lvl="0" fontAlgn="base"/>
            <a:r>
              <a:rPr lang="cs-CZ" sz="2500" dirty="0"/>
              <a:t>poskytovatel dotace.  </a:t>
            </a:r>
          </a:p>
          <a:p>
            <a:r>
              <a:rPr lang="cs-CZ" sz="2500" dirty="0"/>
              <a:t> </a:t>
            </a:r>
          </a:p>
          <a:p>
            <a:r>
              <a:rPr lang="cs-CZ" sz="2500" b="1" dirty="0"/>
              <a:t>Místní akční skupina (MAS) </a:t>
            </a:r>
            <a:endParaRPr lang="cs-CZ" sz="2500" dirty="0"/>
          </a:p>
          <a:p>
            <a:r>
              <a:rPr lang="cs-CZ" sz="2500" dirty="0"/>
              <a:t>= realizátor strategie komunitně vedeného místního rozvoje (SCLLD) </a:t>
            </a:r>
          </a:p>
          <a:p>
            <a:pPr lvl="0" fontAlgn="base"/>
            <a:r>
              <a:rPr lang="cs-CZ" sz="2500" dirty="0"/>
              <a:t>příprava výzev MAS a poskytování konzultací, </a:t>
            </a:r>
          </a:p>
          <a:p>
            <a:pPr lvl="0" fontAlgn="base"/>
            <a:r>
              <a:rPr lang="cs-CZ" sz="2500" dirty="0"/>
              <a:t>příjem a hodnocení žádostí o podporu, </a:t>
            </a:r>
          </a:p>
          <a:p>
            <a:r>
              <a:rPr lang="cs-CZ" sz="2500" dirty="0"/>
              <a:t> </a:t>
            </a:r>
          </a:p>
          <a:p>
            <a:r>
              <a:rPr lang="cs-CZ" sz="2500" b="1" dirty="0"/>
              <a:t>Centrum pro regionální rozvoj České republiky (CRR) </a:t>
            </a:r>
            <a:endParaRPr lang="cs-CZ" sz="2500" dirty="0"/>
          </a:p>
          <a:p>
            <a:r>
              <a:rPr lang="cs-CZ" sz="2500" dirty="0"/>
              <a:t>= zprostředkující subjekt pro IROP </a:t>
            </a:r>
          </a:p>
          <a:p>
            <a:pPr lvl="0" fontAlgn="base"/>
            <a:r>
              <a:rPr lang="cs-CZ" sz="2500" dirty="0"/>
              <a:t>konzultace, závěrečné ověření způsobilosti vybraných žádostí o podporu, kontroly projektů, kontroly žádostí o platbu, administrace změn, zpracování podkladů pro certifikaci </a:t>
            </a:r>
          </a:p>
          <a:p>
            <a:endParaRPr lang="cs-CZ" dirty="0"/>
          </a:p>
        </p:txBody>
      </p:sp>
    </p:spTree>
    <p:extLst>
      <p:ext uri="{BB962C8B-B14F-4D97-AF65-F5344CB8AC3E}">
        <p14:creationId xmlns:p14="http://schemas.microsoft.com/office/powerpoint/2010/main" val="22501263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pic>
        <p:nvPicPr>
          <p:cNvPr id="4" name="Picture 3183"/>
          <p:cNvPicPr>
            <a:picLocks noGrp="1"/>
          </p:cNvPicPr>
          <p:nvPr>
            <p:ph idx="1"/>
          </p:nvPr>
        </p:nvPicPr>
        <p:blipFill>
          <a:blip r:embed="rId2"/>
          <a:stretch>
            <a:fillRect/>
          </a:stretch>
        </p:blipFill>
        <p:spPr>
          <a:xfrm>
            <a:off x="1288869" y="600891"/>
            <a:ext cx="9274628" cy="5268097"/>
          </a:xfrm>
          <a:prstGeom prst="rect">
            <a:avLst/>
          </a:prstGeom>
        </p:spPr>
      </p:pic>
    </p:spTree>
    <p:extLst>
      <p:ext uri="{BB962C8B-B14F-4D97-AF65-F5344CB8AC3E}">
        <p14:creationId xmlns:p14="http://schemas.microsoft.com/office/powerpoint/2010/main" val="15465115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MS 2014+</a:t>
            </a:r>
          </a:p>
        </p:txBody>
      </p:sp>
      <p:sp>
        <p:nvSpPr>
          <p:cNvPr id="3" name="Zástupný symbol pro obsah 2"/>
          <p:cNvSpPr>
            <a:spLocks noGrp="1"/>
          </p:cNvSpPr>
          <p:nvPr>
            <p:ph idx="1"/>
          </p:nvPr>
        </p:nvSpPr>
        <p:spPr/>
        <p:txBody>
          <a:bodyPr>
            <a:normAutofit lnSpcReduction="10000"/>
          </a:bodyPr>
          <a:lstStyle/>
          <a:p>
            <a:r>
              <a:rPr lang="cs-CZ" b="1" dirty="0"/>
              <a:t>Prostřednictvím IS KP14+ probíhá podání úloh: </a:t>
            </a:r>
            <a:endParaRPr lang="cs-CZ" dirty="0"/>
          </a:p>
          <a:p>
            <a:r>
              <a:rPr lang="cs-CZ" u="sng" dirty="0"/>
              <a:t>žádost o podporu,</a:t>
            </a:r>
            <a:r>
              <a:rPr lang="cs-CZ" dirty="0"/>
              <a:t> </a:t>
            </a:r>
            <a:endParaRPr lang="cs-CZ" u="sng" dirty="0"/>
          </a:p>
          <a:p>
            <a:pPr lvl="0" fontAlgn="base"/>
            <a:r>
              <a:rPr lang="cs-CZ" u="sng" dirty="0"/>
              <a:t>žádost o platbu </a:t>
            </a:r>
            <a:r>
              <a:rPr lang="cs-CZ" dirty="0"/>
              <a:t>– průběžná, závěrečná, </a:t>
            </a:r>
          </a:p>
          <a:p>
            <a:pPr lvl="0" fontAlgn="base"/>
            <a:r>
              <a:rPr lang="cs-CZ" u="sng" dirty="0"/>
              <a:t>zprávy o realizaci  </a:t>
            </a:r>
            <a:r>
              <a:rPr lang="cs-CZ" dirty="0"/>
              <a:t>- průběžná, závěrečná (termíny podání </a:t>
            </a:r>
            <a:r>
              <a:rPr lang="cs-CZ" dirty="0" err="1"/>
              <a:t>ZoR</a:t>
            </a:r>
            <a:r>
              <a:rPr lang="cs-CZ" dirty="0"/>
              <a:t> se v IS KP14+ zobrazí po schválení právního aktu, žadatel obdrží depeši s upozorněním na blížící se termín podání), </a:t>
            </a:r>
          </a:p>
          <a:p>
            <a:pPr lvl="0" fontAlgn="base"/>
            <a:r>
              <a:rPr lang="cs-CZ" u="sng" dirty="0"/>
              <a:t>žádosti o změnu </a:t>
            </a:r>
            <a:r>
              <a:rPr lang="cs-CZ" dirty="0"/>
              <a:t>- ze strany příjemce i ze strany Centra (ŘO), </a:t>
            </a:r>
          </a:p>
          <a:p>
            <a:r>
              <a:rPr lang="cs-CZ" u="sng" dirty="0"/>
              <a:t>zprávy o udržitelnosti projektu  </a:t>
            </a:r>
            <a:r>
              <a:rPr lang="cs-CZ" dirty="0"/>
              <a:t>- za každý rok - průběžná, závěrečná</a:t>
            </a:r>
          </a:p>
          <a:p>
            <a:endParaRPr lang="cs-CZ" b="1" dirty="0"/>
          </a:p>
          <a:p>
            <a:r>
              <a:rPr lang="cs-CZ" b="1" dirty="0"/>
              <a:t>Veškerá komunikace mezi žadatelem a manažerem projektu po registrace žádosti o podporu musí probíhat formou depeší. </a:t>
            </a:r>
            <a:endParaRPr lang="cs-CZ" dirty="0"/>
          </a:p>
          <a:p>
            <a:endParaRPr lang="cs-CZ" dirty="0"/>
          </a:p>
        </p:txBody>
      </p:sp>
    </p:spTree>
    <p:extLst>
      <p:ext uri="{BB962C8B-B14F-4D97-AF65-F5344CB8AC3E}">
        <p14:creationId xmlns:p14="http://schemas.microsoft.com/office/powerpoint/2010/main" val="17648607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MS 2014+</a:t>
            </a:r>
          </a:p>
        </p:txBody>
      </p:sp>
      <p:sp>
        <p:nvSpPr>
          <p:cNvPr id="3" name="Zástupný symbol pro obsah 2"/>
          <p:cNvSpPr>
            <a:spLocks noGrp="1"/>
          </p:cNvSpPr>
          <p:nvPr>
            <p:ph idx="1"/>
          </p:nvPr>
        </p:nvSpPr>
        <p:spPr/>
        <p:txBody>
          <a:bodyPr>
            <a:normAutofit fontScale="92500" lnSpcReduction="20000"/>
          </a:bodyPr>
          <a:lstStyle/>
          <a:p>
            <a:pPr marL="0" indent="0">
              <a:buNone/>
            </a:pPr>
            <a:endParaRPr lang="cs-CZ" dirty="0"/>
          </a:p>
          <a:p>
            <a:r>
              <a:rPr lang="cs-CZ" dirty="0"/>
              <a:t>•</a:t>
            </a:r>
            <a:r>
              <a:rPr lang="cs-CZ" b="1" dirty="0"/>
              <a:t>Podání všech úloh je pouze elektronické prostřednictvím IS KP14+.</a:t>
            </a:r>
            <a:r>
              <a:rPr lang="cs-CZ" dirty="0"/>
              <a:t> </a:t>
            </a:r>
          </a:p>
          <a:p>
            <a:pPr lvl="0" fontAlgn="base"/>
            <a:r>
              <a:rPr lang="cs-CZ" dirty="0"/>
              <a:t>Pro bezproblémový chod doporučujeme </a:t>
            </a:r>
            <a:r>
              <a:rPr lang="cs-CZ" b="1" dirty="0"/>
              <a:t>nejnovější verzi prohlížeče INTERNET EXPLORER, </a:t>
            </a:r>
            <a:endParaRPr lang="cs-CZ" dirty="0"/>
          </a:p>
          <a:p>
            <a:pPr lvl="0" fontAlgn="base"/>
            <a:r>
              <a:rPr lang="cs-CZ" dirty="0"/>
              <a:t>K podepsání úloh je vyžadován </a:t>
            </a:r>
            <a:r>
              <a:rPr lang="cs-CZ" b="1" dirty="0"/>
              <a:t>kvalifikovaný elektronický podpis</a:t>
            </a:r>
            <a:r>
              <a:rPr lang="cs-CZ" dirty="0"/>
              <a:t>. Aby bylo možné úlohy podepsat, je nutné mít na počítači nainstalovanou aplikaci </a:t>
            </a:r>
            <a:r>
              <a:rPr lang="cs-CZ" dirty="0">
                <a:hlinkClick r:id="rId2"/>
              </a:rPr>
              <a:t>MS </a:t>
            </a:r>
            <a:r>
              <a:rPr lang="cs-CZ" dirty="0" err="1">
                <a:hlinkClick r:id="rId2"/>
              </a:rPr>
              <a:t>Silverlight</a:t>
            </a:r>
            <a:r>
              <a:rPr lang="cs-CZ" dirty="0"/>
              <a:t> a balíček </a:t>
            </a:r>
            <a:r>
              <a:rPr lang="cs-CZ" dirty="0" err="1">
                <a:hlinkClick r:id="rId3"/>
              </a:rPr>
              <a:t>TescoSW</a:t>
            </a:r>
            <a:r>
              <a:rPr lang="cs-CZ" dirty="0">
                <a:hlinkClick r:id="rId3"/>
              </a:rPr>
              <a:t> </a:t>
            </a:r>
            <a:r>
              <a:rPr lang="cs-CZ" dirty="0" err="1">
                <a:hlinkClick r:id="rId3"/>
              </a:rPr>
              <a:t>Elevated</a:t>
            </a:r>
            <a:r>
              <a:rPr lang="cs-CZ" dirty="0">
                <a:hlinkClick r:id="rId3"/>
              </a:rPr>
              <a:t> </a:t>
            </a:r>
            <a:r>
              <a:rPr lang="cs-CZ" dirty="0" err="1">
                <a:hlinkClick r:id="rId3"/>
              </a:rPr>
              <a:t>TrustTool</a:t>
            </a:r>
            <a:r>
              <a:rPr lang="cs-CZ" dirty="0"/>
              <a:t>, který slouží pro přístup k podpisovým certifikátům.  </a:t>
            </a:r>
          </a:p>
          <a:p>
            <a:pPr lvl="0" fontAlgn="base"/>
            <a:r>
              <a:rPr lang="cs-CZ" dirty="0"/>
              <a:t>Certifikát musí být vydaný akreditovaným poskytovatelem certifikačních služeb dle zákona č. 227/2000 Sb., o elektronickém podpisu, v platném znění, tzn. musí být vydaný některou z podporovaných certifikačních autorit (</a:t>
            </a:r>
            <a:r>
              <a:rPr lang="cs-CZ" dirty="0" err="1"/>
              <a:t>Postsignum</a:t>
            </a:r>
            <a:r>
              <a:rPr lang="cs-CZ" dirty="0"/>
              <a:t>, I.CA, </a:t>
            </a:r>
            <a:r>
              <a:rPr lang="cs-CZ" dirty="0" err="1"/>
              <a:t>eIdentity</a:t>
            </a:r>
            <a:r>
              <a:rPr lang="cs-CZ" dirty="0"/>
              <a:t>). Např. služby </a:t>
            </a:r>
            <a:r>
              <a:rPr lang="cs-CZ" dirty="0" err="1"/>
              <a:t>PostSignum</a:t>
            </a:r>
            <a:r>
              <a:rPr lang="cs-CZ" dirty="0"/>
              <a:t> jsou dostupné se službami Czech POINT. </a:t>
            </a:r>
          </a:p>
          <a:p>
            <a:pPr lvl="0" fontAlgn="base"/>
            <a:r>
              <a:rPr lang="cs-CZ" dirty="0"/>
              <a:t>Certifikát si zajišťují a obnovují uživatelé MS2014+ na vlastní náklady  u akreditovaného poskytovatele.  </a:t>
            </a:r>
          </a:p>
          <a:p>
            <a:pPr lvl="0" fontAlgn="base"/>
            <a:r>
              <a:rPr lang="cs-CZ" dirty="0"/>
              <a:t>Instalační balíček </a:t>
            </a:r>
            <a:r>
              <a:rPr lang="cs-CZ" dirty="0" err="1">
                <a:hlinkClick r:id="rId3"/>
              </a:rPr>
              <a:t>TescoSW</a:t>
            </a:r>
            <a:r>
              <a:rPr lang="cs-CZ" dirty="0">
                <a:hlinkClick r:id="rId3"/>
              </a:rPr>
              <a:t> </a:t>
            </a:r>
            <a:r>
              <a:rPr lang="cs-CZ" dirty="0" err="1">
                <a:hlinkClick r:id="rId3"/>
              </a:rPr>
              <a:t>Elevated</a:t>
            </a:r>
            <a:r>
              <a:rPr lang="cs-CZ" dirty="0">
                <a:hlinkClick r:id="rId3"/>
              </a:rPr>
              <a:t> </a:t>
            </a:r>
            <a:r>
              <a:rPr lang="cs-CZ" dirty="0" err="1">
                <a:hlinkClick r:id="rId3"/>
              </a:rPr>
              <a:t>TrustTool</a:t>
            </a:r>
            <a:r>
              <a:rPr lang="cs-CZ" dirty="0"/>
              <a:t> naleznete v MS2014+ na záložce HW a SW požadavky. </a:t>
            </a:r>
          </a:p>
          <a:p>
            <a:endParaRPr lang="cs-CZ" dirty="0"/>
          </a:p>
        </p:txBody>
      </p:sp>
    </p:spTree>
    <p:extLst>
      <p:ext uri="{BB962C8B-B14F-4D97-AF65-F5344CB8AC3E}">
        <p14:creationId xmlns:p14="http://schemas.microsoft.com/office/powerpoint/2010/main" val="75686334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MS 2014+</a:t>
            </a:r>
          </a:p>
        </p:txBody>
      </p:sp>
      <p:sp>
        <p:nvSpPr>
          <p:cNvPr id="3" name="Zástupný symbol pro obsah 2"/>
          <p:cNvSpPr>
            <a:spLocks noGrp="1"/>
          </p:cNvSpPr>
          <p:nvPr>
            <p:ph idx="1"/>
          </p:nvPr>
        </p:nvSpPr>
        <p:spPr/>
        <p:txBody>
          <a:bodyPr/>
          <a:lstStyle/>
          <a:p>
            <a:pPr lvl="0" fontAlgn="base"/>
            <a:r>
              <a:rPr lang="cs-CZ" b="1" dirty="0"/>
              <a:t>Žadatel</a:t>
            </a:r>
            <a:r>
              <a:rPr lang="cs-CZ" dirty="0"/>
              <a:t> by měl mít vždy přístup do portálu s rolí </a:t>
            </a:r>
            <a:r>
              <a:rPr lang="cs-CZ" b="1" dirty="0"/>
              <a:t>správce přístupů</a:t>
            </a:r>
            <a:r>
              <a:rPr lang="cs-CZ" dirty="0"/>
              <a:t>. Pouze s touto rolí lze přidávat/odebírat další uživatele (čtenář, editor, signatář, zmocněnec). </a:t>
            </a:r>
          </a:p>
          <a:p>
            <a:pPr lvl="0" fontAlgn="base"/>
            <a:r>
              <a:rPr lang="cs-CZ" dirty="0"/>
              <a:t>K podepisování všech nebo určitých úloh je možné zmocnit jinou osobu plnou mocí, která se nahraje do IS KP14+ na záložku plné moci. </a:t>
            </a:r>
          </a:p>
          <a:p>
            <a:pPr lvl="0" fontAlgn="base"/>
            <a:r>
              <a:rPr lang="cs-CZ" b="1" dirty="0"/>
              <a:t>Informace o stavu projektu </a:t>
            </a:r>
            <a:r>
              <a:rPr lang="cs-CZ" dirty="0"/>
              <a:t>včetně výsledků hodnocení projektu se žadatel/příjemce dozví přes systém. </a:t>
            </a:r>
          </a:p>
          <a:p>
            <a:pPr lvl="0" fontAlgn="base"/>
            <a:r>
              <a:rPr lang="cs-CZ" b="1" dirty="0"/>
              <a:t>Právní akt – Registrace akce a Rozhodnutí o poskytnutí dotace</a:t>
            </a:r>
            <a:r>
              <a:rPr lang="cs-CZ" dirty="0"/>
              <a:t>/Registrace akce  a Stanovení výdajů na financování akce OSS/Dopis</a:t>
            </a:r>
            <a:r>
              <a:rPr lang="cs-CZ" b="1" dirty="0"/>
              <a:t> </a:t>
            </a:r>
            <a:r>
              <a:rPr lang="cs-CZ" dirty="0"/>
              <a:t>včetně podmínek bude příjemci zpřístupněn taktéž pouze přes systém. </a:t>
            </a:r>
          </a:p>
          <a:p>
            <a:r>
              <a:rPr lang="cs-CZ" dirty="0"/>
              <a:t>Doporučujeme si v IS KP14+ nastavit </a:t>
            </a:r>
            <a:r>
              <a:rPr lang="cs-CZ" b="1" dirty="0"/>
              <a:t>notifikace na telefon nebo e-mail</a:t>
            </a:r>
            <a:r>
              <a:rPr lang="cs-CZ" dirty="0"/>
              <a:t>, kde budete informováni o události/změně stavu projektu či o případných výzvách  k doplnění/vysvětlení</a:t>
            </a:r>
          </a:p>
        </p:txBody>
      </p:sp>
    </p:spTree>
    <p:extLst>
      <p:ext uri="{BB962C8B-B14F-4D97-AF65-F5344CB8AC3E}">
        <p14:creationId xmlns:p14="http://schemas.microsoft.com/office/powerpoint/2010/main" val="2630174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MS 2014+</a:t>
            </a:r>
          </a:p>
        </p:txBody>
      </p:sp>
      <p:sp>
        <p:nvSpPr>
          <p:cNvPr id="3" name="Zástupný symbol pro obsah 2"/>
          <p:cNvSpPr>
            <a:spLocks noGrp="1"/>
          </p:cNvSpPr>
          <p:nvPr>
            <p:ph idx="1"/>
          </p:nvPr>
        </p:nvSpPr>
        <p:spPr/>
        <p:txBody>
          <a:bodyPr/>
          <a:lstStyle/>
          <a:p>
            <a:pPr lvl="0" fontAlgn="base"/>
            <a:r>
              <a:rPr lang="cs-CZ" dirty="0"/>
              <a:t>Depeše se považuje </a:t>
            </a:r>
            <a:r>
              <a:rPr lang="cs-CZ" b="1" dirty="0"/>
              <a:t>za doručenou dnem odeslání</a:t>
            </a:r>
            <a:r>
              <a:rPr lang="cs-CZ" dirty="0"/>
              <a:t>, nikoli dnem přečtení </a:t>
            </a:r>
          </a:p>
          <a:p>
            <a:r>
              <a:rPr lang="cs-CZ" dirty="0"/>
              <a:t>(možnost notifikace na e-mail či </a:t>
            </a:r>
            <a:r>
              <a:rPr lang="cs-CZ" dirty="0" err="1"/>
              <a:t>sms</a:t>
            </a:r>
            <a:r>
              <a:rPr lang="cs-CZ" dirty="0"/>
              <a:t>).</a:t>
            </a:r>
            <a:r>
              <a:rPr lang="cs-CZ" b="1" dirty="0"/>
              <a:t> </a:t>
            </a:r>
            <a:endParaRPr lang="cs-CZ" dirty="0"/>
          </a:p>
          <a:p>
            <a:pPr lvl="0" fontAlgn="base"/>
            <a:r>
              <a:rPr lang="cs-CZ" dirty="0"/>
              <a:t>Jednotlivé přílohy se nahrávají na záložku „Dokumenty“, případně na </a:t>
            </a:r>
            <a:r>
              <a:rPr lang="cs-CZ" b="1" dirty="0"/>
              <a:t>jiná místa v žádosti o podporu </a:t>
            </a:r>
            <a:r>
              <a:rPr lang="cs-CZ" dirty="0"/>
              <a:t>(týká se plných mocí a veřejných zakázek). </a:t>
            </a:r>
          </a:p>
          <a:p>
            <a:pPr lvl="0" fontAlgn="base"/>
            <a:r>
              <a:rPr lang="cs-CZ" b="1" dirty="0"/>
              <a:t>Specifická pravidla pro žadatele a příjemce k jednotlivým výzvám (příloha č. 1):  </a:t>
            </a:r>
            <a:r>
              <a:rPr lang="cs-CZ" dirty="0"/>
              <a:t>§ Postup pro podání žádosti o podporu v MS2014+.  </a:t>
            </a:r>
          </a:p>
          <a:p>
            <a:r>
              <a:rPr lang="cs-CZ" dirty="0"/>
              <a:t>(žádost nutné navázat na výzvu ŘO IROP č. 62 a poté vybrat správnou </a:t>
            </a:r>
            <a:r>
              <a:rPr lang="cs-CZ" dirty="0" err="1"/>
              <a:t>podvýzvu</a:t>
            </a:r>
            <a:r>
              <a:rPr lang="cs-CZ" dirty="0"/>
              <a:t> MAS) </a:t>
            </a:r>
          </a:p>
          <a:p>
            <a:pPr lvl="0" fontAlgn="base"/>
            <a:endParaRPr lang="cs-CZ" dirty="0"/>
          </a:p>
          <a:p>
            <a:endParaRPr lang="cs-CZ" dirty="0"/>
          </a:p>
        </p:txBody>
      </p:sp>
    </p:spTree>
    <p:extLst>
      <p:ext uri="{BB962C8B-B14F-4D97-AF65-F5344CB8AC3E}">
        <p14:creationId xmlns:p14="http://schemas.microsoft.com/office/powerpoint/2010/main" val="136141460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PŘÍJEM ŽÁDOSTÍ A HODNOCENÍ</a:t>
            </a:r>
          </a:p>
        </p:txBody>
      </p:sp>
      <p:sp>
        <p:nvSpPr>
          <p:cNvPr id="3" name="Zástupný symbol pro obsah 2"/>
          <p:cNvSpPr>
            <a:spLocks noGrp="1"/>
          </p:cNvSpPr>
          <p:nvPr>
            <p:ph idx="1"/>
          </p:nvPr>
        </p:nvSpPr>
        <p:spPr/>
        <p:txBody>
          <a:bodyPr>
            <a:normAutofit/>
          </a:bodyPr>
          <a:lstStyle/>
          <a:p>
            <a:pPr marL="0" lvl="0" indent="0" fontAlgn="base">
              <a:buNone/>
            </a:pPr>
            <a:endParaRPr lang="cs-CZ" dirty="0"/>
          </a:p>
          <a:p>
            <a:pPr lvl="0" fontAlgn="base"/>
            <a:r>
              <a:rPr lang="cs-CZ" dirty="0"/>
              <a:t>Podání žádostí </a:t>
            </a:r>
            <a:r>
              <a:rPr lang="cs-CZ" b="1" dirty="0"/>
              <a:t>POUZE</a:t>
            </a:r>
            <a:r>
              <a:rPr lang="cs-CZ" dirty="0"/>
              <a:t> přes MS2014+, </a:t>
            </a:r>
            <a:r>
              <a:rPr lang="cs-CZ" b="1" dirty="0"/>
              <a:t>prostřednictvím IS KP14+          </a:t>
            </a:r>
          </a:p>
          <a:p>
            <a:pPr lvl="0" fontAlgn="base"/>
            <a:r>
              <a:rPr lang="cs-CZ" dirty="0"/>
              <a:t>(příjem žádostí bude ukončen dle výzvy). </a:t>
            </a:r>
          </a:p>
          <a:p>
            <a:pPr lvl="0" fontAlgn="base"/>
            <a:r>
              <a:rPr lang="cs-CZ" dirty="0"/>
              <a:t>Automatická registrace žádosti po podpisu statutárního zástupce/oprávněné osoby (v případě tzv. „ručního podání“ je nutné žádost o podporu po podpisu ještě odeslat k registraci). </a:t>
            </a:r>
          </a:p>
          <a:p>
            <a:pPr lvl="0" fontAlgn="base"/>
            <a:r>
              <a:rPr lang="cs-CZ" dirty="0"/>
              <a:t>Automatické předložení na MAS a </a:t>
            </a:r>
            <a:r>
              <a:rPr lang="cs-CZ" b="1" dirty="0"/>
              <a:t>přidělení registračního čísla</a:t>
            </a:r>
            <a:r>
              <a:rPr lang="cs-CZ" dirty="0"/>
              <a:t>. </a:t>
            </a:r>
          </a:p>
          <a:p>
            <a:pPr lvl="0" fontAlgn="base"/>
            <a:endParaRPr lang="cs-CZ" dirty="0"/>
          </a:p>
          <a:p>
            <a:endParaRPr lang="cs-CZ" dirty="0"/>
          </a:p>
        </p:txBody>
      </p:sp>
    </p:spTree>
    <p:extLst>
      <p:ext uri="{BB962C8B-B14F-4D97-AF65-F5344CB8AC3E}">
        <p14:creationId xmlns:p14="http://schemas.microsoft.com/office/powerpoint/2010/main" val="53554129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Hodnocení projektů</a:t>
            </a:r>
          </a:p>
        </p:txBody>
      </p:sp>
      <p:sp>
        <p:nvSpPr>
          <p:cNvPr id="3" name="Zástupný symbol pro obsah 2"/>
          <p:cNvSpPr>
            <a:spLocks noGrp="1"/>
          </p:cNvSpPr>
          <p:nvPr>
            <p:ph idx="1"/>
          </p:nvPr>
        </p:nvSpPr>
        <p:spPr/>
        <p:txBody>
          <a:bodyPr>
            <a:normAutofit fontScale="92500" lnSpcReduction="20000"/>
          </a:bodyPr>
          <a:lstStyle/>
          <a:p>
            <a:r>
              <a:rPr lang="cs-CZ" b="1" dirty="0"/>
              <a:t>Hodnocení</a:t>
            </a:r>
            <a:r>
              <a:rPr lang="cs-CZ" dirty="0"/>
              <a:t> žádostí bude </a:t>
            </a:r>
            <a:r>
              <a:rPr lang="cs-CZ" b="1" dirty="0"/>
              <a:t>zahájeno po ukončení příjmu žádostí </a:t>
            </a:r>
            <a:r>
              <a:rPr lang="cs-CZ" dirty="0"/>
              <a:t>o podporu (kolová výzva).</a:t>
            </a:r>
          </a:p>
          <a:p>
            <a:r>
              <a:rPr lang="cs-CZ" b="1" u="sng" dirty="0"/>
              <a:t>Fáze hodnocení (provádí MAS a CRR)</a:t>
            </a:r>
            <a:r>
              <a:rPr lang="cs-CZ" b="1" dirty="0"/>
              <a:t> </a:t>
            </a:r>
            <a:endParaRPr lang="cs-CZ" dirty="0"/>
          </a:p>
          <a:p>
            <a:pPr lvl="0" fontAlgn="base"/>
            <a:r>
              <a:rPr lang="cs-CZ" dirty="0"/>
              <a:t>kontrola přijatelnosti a formálních náležitostí (MAS), </a:t>
            </a:r>
          </a:p>
          <a:p>
            <a:pPr lvl="0" fontAlgn="base"/>
            <a:r>
              <a:rPr lang="cs-CZ" dirty="0"/>
              <a:t>věcné hodnocení (MAS), </a:t>
            </a:r>
          </a:p>
          <a:p>
            <a:pPr lvl="0" fontAlgn="base"/>
            <a:r>
              <a:rPr lang="cs-CZ" dirty="0"/>
              <a:t>doporučení projektu k financování (MAS), </a:t>
            </a:r>
          </a:p>
          <a:p>
            <a:pPr lvl="0" fontAlgn="base"/>
            <a:r>
              <a:rPr lang="cs-CZ" dirty="0"/>
              <a:t>závěrečné ověření způsobilosti (CRR), </a:t>
            </a:r>
          </a:p>
          <a:p>
            <a:r>
              <a:rPr lang="cs-CZ" dirty="0"/>
              <a:t> </a:t>
            </a:r>
          </a:p>
          <a:p>
            <a:r>
              <a:rPr lang="cs-CZ" b="1" u="sng" dirty="0"/>
              <a:t>Fáze výběru projektů (provádí ŘO IROP)</a:t>
            </a:r>
            <a:r>
              <a:rPr lang="cs-CZ" b="1" dirty="0"/>
              <a:t> </a:t>
            </a:r>
            <a:endParaRPr lang="cs-CZ" dirty="0"/>
          </a:p>
          <a:p>
            <a:pPr lvl="0" fontAlgn="base"/>
            <a:r>
              <a:rPr lang="cs-CZ" dirty="0"/>
              <a:t>výběr projektu, </a:t>
            </a:r>
          </a:p>
          <a:p>
            <a:pPr lvl="0" fontAlgn="base"/>
            <a:r>
              <a:rPr lang="cs-CZ" dirty="0"/>
              <a:t>příprava a vydání právního aktu. </a:t>
            </a:r>
          </a:p>
          <a:p>
            <a:endParaRPr lang="cs-CZ" dirty="0"/>
          </a:p>
        </p:txBody>
      </p:sp>
    </p:spTree>
    <p:extLst>
      <p:ext uri="{BB962C8B-B14F-4D97-AF65-F5344CB8AC3E}">
        <p14:creationId xmlns:p14="http://schemas.microsoft.com/office/powerpoint/2010/main" val="335726597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4400" dirty="0"/>
              <a:t>Kontrola přijatelnosti a formálních náležitostí</a:t>
            </a:r>
          </a:p>
        </p:txBody>
      </p:sp>
      <p:sp>
        <p:nvSpPr>
          <p:cNvPr id="3" name="Zástupný symbol pro obsah 2"/>
          <p:cNvSpPr>
            <a:spLocks noGrp="1"/>
          </p:cNvSpPr>
          <p:nvPr>
            <p:ph idx="1"/>
          </p:nvPr>
        </p:nvSpPr>
        <p:spPr/>
        <p:txBody>
          <a:bodyPr>
            <a:normAutofit fontScale="92500" lnSpcReduction="10000"/>
          </a:bodyPr>
          <a:lstStyle/>
          <a:p>
            <a:pPr lvl="0" fontAlgn="base"/>
            <a:r>
              <a:rPr lang="cs-CZ" dirty="0"/>
              <a:t>Provedena do </a:t>
            </a:r>
            <a:r>
              <a:rPr lang="cs-CZ" b="1" dirty="0"/>
              <a:t>20 pracovních dnů </a:t>
            </a:r>
            <a:r>
              <a:rPr lang="cs-CZ" dirty="0"/>
              <a:t>od data ukončení příjmu žádostí;  </a:t>
            </a:r>
          </a:p>
          <a:p>
            <a:pPr lvl="0" fontAlgn="base"/>
            <a:r>
              <a:rPr lang="cs-CZ" dirty="0"/>
              <a:t>probíhá elektronicky v MS2014+; </a:t>
            </a:r>
          </a:p>
          <a:p>
            <a:pPr lvl="0" fontAlgn="base"/>
            <a:r>
              <a:rPr lang="cs-CZ" dirty="0"/>
              <a:t>kritéria jsou vyhodnocována odpověďmi „ANO“ x „NE“ x „NERELEVANTNÍ“; – napravitelná a nenapravitelná kritéria: </a:t>
            </a:r>
          </a:p>
          <a:p>
            <a:pPr lvl="0" fontAlgn="base"/>
            <a:r>
              <a:rPr lang="cs-CZ" dirty="0"/>
              <a:t>kritéria formálních náležitostí jsou vždy NAPRAVITELNÁ, </a:t>
            </a:r>
          </a:p>
          <a:p>
            <a:pPr lvl="0" fontAlgn="base"/>
            <a:r>
              <a:rPr lang="cs-CZ" dirty="0"/>
              <a:t>obecná a specifická kritéria přijatelnosti jsou rozdělena na kritéria NAPRAVITELNÁ a NENAPRAVITELNÁ, </a:t>
            </a:r>
          </a:p>
          <a:p>
            <a:pPr lvl="0" fontAlgn="base"/>
            <a:r>
              <a:rPr lang="cs-CZ" dirty="0"/>
              <a:t>v případě nesplnění alespoň jednoho kritéria s příznakem NENAPRAVITELNÉ je žádost o podporu vyloučena z dalšího procesu hodnocení, </a:t>
            </a:r>
          </a:p>
          <a:p>
            <a:pPr lvl="0" fontAlgn="base"/>
            <a:r>
              <a:rPr lang="cs-CZ" dirty="0"/>
              <a:t>v případě nesplnění jakéhokoliv NAPRAVITELNÉHO kritéria přijatelnosti a formálních náležitostí, nebo pokud nelze v rámci kontroly přijatelnosti kritérium vyhodnotit, nebo jsou v žádosti uvedeny rozporné údaje, lze žadatele vyzvat k </a:t>
            </a:r>
            <a:r>
              <a:rPr lang="cs-CZ" u="sng" dirty="0"/>
              <a:t>doplnění</a:t>
            </a:r>
            <a:r>
              <a:rPr lang="cs-CZ" dirty="0"/>
              <a:t> (max. 2x); </a:t>
            </a:r>
          </a:p>
          <a:p>
            <a:endParaRPr lang="cs-CZ" dirty="0"/>
          </a:p>
        </p:txBody>
      </p:sp>
    </p:spTree>
    <p:extLst>
      <p:ext uri="{BB962C8B-B14F-4D97-AF65-F5344CB8AC3E}">
        <p14:creationId xmlns:p14="http://schemas.microsoft.com/office/powerpoint/2010/main" val="136677900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Kontrola přijatelnosti a formálních náležitostí</a:t>
            </a:r>
          </a:p>
        </p:txBody>
      </p:sp>
      <p:sp>
        <p:nvSpPr>
          <p:cNvPr id="3" name="Zástupný symbol pro obsah 2"/>
          <p:cNvSpPr>
            <a:spLocks noGrp="1"/>
          </p:cNvSpPr>
          <p:nvPr>
            <p:ph idx="1"/>
          </p:nvPr>
        </p:nvSpPr>
        <p:spPr>
          <a:xfrm>
            <a:off x="782664" y="1737360"/>
            <a:ext cx="10373016" cy="4131734"/>
          </a:xfrm>
        </p:spPr>
        <p:txBody>
          <a:bodyPr>
            <a:normAutofit/>
          </a:bodyPr>
          <a:lstStyle/>
          <a:p>
            <a:pPr fontAlgn="base"/>
            <a:r>
              <a:rPr lang="cs-CZ" dirty="0"/>
              <a:t>Výzvy k doplnění jsou žadateli zasílány formou depeší v MS2014+; -termín pro doplnění  </a:t>
            </a:r>
          </a:p>
          <a:p>
            <a:pPr fontAlgn="base"/>
            <a:r>
              <a:rPr lang="cs-CZ" dirty="0"/>
              <a:t>-5 pracovních dní.</a:t>
            </a:r>
            <a:br>
              <a:rPr lang="cs-CZ" dirty="0"/>
            </a:br>
            <a:endParaRPr lang="cs-CZ" dirty="0"/>
          </a:p>
          <a:p>
            <a:endParaRPr lang="cs-CZ" dirty="0"/>
          </a:p>
        </p:txBody>
      </p:sp>
      <p:pic>
        <p:nvPicPr>
          <p:cNvPr id="7" name="Obrázek 6">
            <a:extLst>
              <a:ext uri="{FF2B5EF4-FFF2-40B4-BE49-F238E27FC236}">
                <a16:creationId xmlns:a16="http://schemas.microsoft.com/office/drawing/2014/main" id="{654484B1-2EB3-471A-936D-88CF9930F2E3}"/>
              </a:ext>
            </a:extLst>
          </p:cNvPr>
          <p:cNvPicPr>
            <a:picLocks noChangeAspect="1"/>
          </p:cNvPicPr>
          <p:nvPr/>
        </p:nvPicPr>
        <p:blipFill>
          <a:blip r:embed="rId2"/>
          <a:stretch>
            <a:fillRect/>
          </a:stretch>
        </p:blipFill>
        <p:spPr>
          <a:xfrm>
            <a:off x="656928" y="2425530"/>
            <a:ext cx="11121783" cy="2755393"/>
          </a:xfrm>
          <a:prstGeom prst="rect">
            <a:avLst/>
          </a:prstGeom>
        </p:spPr>
      </p:pic>
    </p:spTree>
    <p:extLst>
      <p:ext uri="{BB962C8B-B14F-4D97-AF65-F5344CB8AC3E}">
        <p14:creationId xmlns:p14="http://schemas.microsoft.com/office/powerpoint/2010/main" val="56242928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Kontrola přijatelnosti a formálních náležitostí</a:t>
            </a:r>
          </a:p>
        </p:txBody>
      </p:sp>
      <p:sp>
        <p:nvSpPr>
          <p:cNvPr id="3" name="Zástupný symbol pro obsah 2"/>
          <p:cNvSpPr>
            <a:spLocks noGrp="1"/>
          </p:cNvSpPr>
          <p:nvPr>
            <p:ph idx="1"/>
          </p:nvPr>
        </p:nvSpPr>
        <p:spPr>
          <a:xfrm>
            <a:off x="638628" y="1845734"/>
            <a:ext cx="11059885" cy="4453466"/>
          </a:xfrm>
        </p:spPr>
        <p:txBody>
          <a:bodyPr>
            <a:normAutofit/>
          </a:bodyPr>
          <a:lstStyle/>
          <a:p>
            <a:br>
              <a:rPr lang="cs-CZ" b="1" u="sng" dirty="0"/>
            </a:br>
            <a:br>
              <a:rPr lang="cs-CZ" b="1" u="sng" dirty="0"/>
            </a:br>
            <a:endParaRPr lang="cs-CZ" dirty="0"/>
          </a:p>
        </p:txBody>
      </p:sp>
      <p:sp>
        <p:nvSpPr>
          <p:cNvPr id="5" name="Rectangle 1">
            <a:extLst>
              <a:ext uri="{FF2B5EF4-FFF2-40B4-BE49-F238E27FC236}">
                <a16:creationId xmlns:a16="http://schemas.microsoft.com/office/drawing/2014/main" id="{C030F314-8A9F-42CD-9BF5-FBBABDA3DAA9}"/>
              </a:ext>
            </a:extLst>
          </p:cNvPr>
          <p:cNvSpPr>
            <a:spLocks noChangeArrowheads="1"/>
          </p:cNvSpPr>
          <p:nvPr/>
        </p:nvSpPr>
        <p:spPr bwMode="auto">
          <a:xfrm>
            <a:off x="208203" y="2122344"/>
            <a:ext cx="13925310" cy="6770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174" tIns="152352" rIns="9144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cs-CZ" altLang="cs-CZ" sz="1600" b="0" i="0" u="none" strike="noStrike" cap="none" normalizeH="0" baseline="0">
              <a:ln>
                <a:noFill/>
              </a:ln>
              <a:solidFill>
                <a:srgbClr val="2E74B5"/>
              </a:solidFill>
              <a:effectLst/>
              <a:latin typeface="Calibri Light" panose="020F0302020204030204" pitchFamily="34"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cs-CZ" altLang="cs-CZ" sz="1800" b="0" i="0" u="none" strike="noStrike" cap="none" normalizeH="0" baseline="0">
              <a:ln>
                <a:noFill/>
              </a:ln>
              <a:solidFill>
                <a:schemeClr val="tx1"/>
              </a:solidFill>
              <a:effectLst/>
              <a:latin typeface="Arial" panose="020B0604020202020204" pitchFamily="34" charset="0"/>
            </a:endParaRPr>
          </a:p>
        </p:txBody>
      </p:sp>
      <p:pic>
        <p:nvPicPr>
          <p:cNvPr id="6" name="Obrázek 5">
            <a:extLst>
              <a:ext uri="{FF2B5EF4-FFF2-40B4-BE49-F238E27FC236}">
                <a16:creationId xmlns:a16="http://schemas.microsoft.com/office/drawing/2014/main" id="{3CC1CE79-74D0-4CFB-B703-D113EFD6F97F}"/>
              </a:ext>
            </a:extLst>
          </p:cNvPr>
          <p:cNvPicPr>
            <a:picLocks noChangeAspect="1"/>
          </p:cNvPicPr>
          <p:nvPr/>
        </p:nvPicPr>
        <p:blipFill>
          <a:blip r:embed="rId2"/>
          <a:stretch>
            <a:fillRect/>
          </a:stretch>
        </p:blipFill>
        <p:spPr>
          <a:xfrm>
            <a:off x="1097280" y="1737868"/>
            <a:ext cx="8604659" cy="3926202"/>
          </a:xfrm>
          <a:prstGeom prst="rect">
            <a:avLst/>
          </a:prstGeom>
        </p:spPr>
      </p:pic>
    </p:spTree>
    <p:extLst>
      <p:ext uri="{BB962C8B-B14F-4D97-AF65-F5344CB8AC3E}">
        <p14:creationId xmlns:p14="http://schemas.microsoft.com/office/powerpoint/2010/main" val="4859520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NASTAVENÍ VÝZEV CLLD </a:t>
            </a:r>
            <a:endParaRPr lang="cs-CZ" dirty="0"/>
          </a:p>
        </p:txBody>
      </p:sp>
      <p:pic>
        <p:nvPicPr>
          <p:cNvPr id="4" name="Picture 234"/>
          <p:cNvPicPr>
            <a:picLocks noGrp="1"/>
          </p:cNvPicPr>
          <p:nvPr>
            <p:ph idx="1"/>
          </p:nvPr>
        </p:nvPicPr>
        <p:blipFill>
          <a:blip r:embed="rId2"/>
          <a:stretch>
            <a:fillRect/>
          </a:stretch>
        </p:blipFill>
        <p:spPr>
          <a:xfrm>
            <a:off x="2726402" y="1846263"/>
            <a:ext cx="6799522" cy="4022725"/>
          </a:xfrm>
          <a:prstGeom prst="rect">
            <a:avLst/>
          </a:prstGeom>
        </p:spPr>
      </p:pic>
    </p:spTree>
    <p:extLst>
      <p:ext uri="{BB962C8B-B14F-4D97-AF65-F5344CB8AC3E}">
        <p14:creationId xmlns:p14="http://schemas.microsoft.com/office/powerpoint/2010/main" val="182839199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5FB51B3-1674-445A-A534-6B2A9C2BB94B}"/>
              </a:ext>
            </a:extLst>
          </p:cNvPr>
          <p:cNvSpPr>
            <a:spLocks noGrp="1"/>
          </p:cNvSpPr>
          <p:nvPr>
            <p:ph type="title"/>
          </p:nvPr>
        </p:nvSpPr>
        <p:spPr/>
        <p:txBody>
          <a:bodyPr/>
          <a:lstStyle/>
          <a:p>
            <a:r>
              <a:rPr lang="cs-CZ" dirty="0"/>
              <a:t>Kontrola přijatelnosti a formálních náležitostí</a:t>
            </a:r>
          </a:p>
        </p:txBody>
      </p:sp>
      <p:pic>
        <p:nvPicPr>
          <p:cNvPr id="4" name="Zástupný obsah 3">
            <a:extLst>
              <a:ext uri="{FF2B5EF4-FFF2-40B4-BE49-F238E27FC236}">
                <a16:creationId xmlns:a16="http://schemas.microsoft.com/office/drawing/2014/main" id="{1DDD90C6-57DA-47CB-A045-60F93A6CF9DF}"/>
              </a:ext>
            </a:extLst>
          </p:cNvPr>
          <p:cNvPicPr>
            <a:picLocks noGrp="1" noChangeAspect="1"/>
          </p:cNvPicPr>
          <p:nvPr>
            <p:ph idx="1"/>
          </p:nvPr>
        </p:nvPicPr>
        <p:blipFill>
          <a:blip r:embed="rId2"/>
          <a:stretch>
            <a:fillRect/>
          </a:stretch>
        </p:blipFill>
        <p:spPr>
          <a:xfrm>
            <a:off x="1743559" y="1786213"/>
            <a:ext cx="8638155" cy="4082776"/>
          </a:xfrm>
          <a:prstGeom prst="rect">
            <a:avLst/>
          </a:prstGeom>
        </p:spPr>
      </p:pic>
    </p:spTree>
    <p:extLst>
      <p:ext uri="{BB962C8B-B14F-4D97-AF65-F5344CB8AC3E}">
        <p14:creationId xmlns:p14="http://schemas.microsoft.com/office/powerpoint/2010/main" val="414821795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97280" y="286604"/>
            <a:ext cx="10058400" cy="658794"/>
          </a:xfrm>
        </p:spPr>
        <p:txBody>
          <a:bodyPr>
            <a:normAutofit fontScale="90000"/>
          </a:bodyPr>
          <a:lstStyle/>
          <a:p>
            <a:r>
              <a:rPr lang="cs-CZ" dirty="0"/>
              <a:t>Věcné hodnocení</a:t>
            </a:r>
          </a:p>
        </p:txBody>
      </p:sp>
      <p:sp>
        <p:nvSpPr>
          <p:cNvPr id="4" name="Obdélník 3">
            <a:extLst>
              <a:ext uri="{FF2B5EF4-FFF2-40B4-BE49-F238E27FC236}">
                <a16:creationId xmlns:a16="http://schemas.microsoft.com/office/drawing/2014/main" id="{7BA0E1A3-8B21-4637-85B8-D858E7076DCC}"/>
              </a:ext>
            </a:extLst>
          </p:cNvPr>
          <p:cNvSpPr/>
          <p:nvPr/>
        </p:nvSpPr>
        <p:spPr>
          <a:xfrm>
            <a:off x="1201120" y="1766808"/>
            <a:ext cx="7857640" cy="4524315"/>
          </a:xfrm>
          <a:prstGeom prst="rect">
            <a:avLst/>
          </a:prstGeom>
        </p:spPr>
        <p:txBody>
          <a:bodyPr wrap="square">
            <a:spAutoFit/>
          </a:bodyPr>
          <a:lstStyle/>
          <a:p>
            <a:r>
              <a:rPr lang="cs-CZ" dirty="0"/>
              <a:t>Kritéria věcného hodnocení pro aktivity Rozvoj komunitních center a Sociální začleňování</a:t>
            </a:r>
          </a:p>
          <a:p>
            <a:endParaRPr lang="cs-CZ" dirty="0"/>
          </a:p>
          <a:p>
            <a:endParaRPr lang="cs-CZ" dirty="0"/>
          </a:p>
          <a:p>
            <a:endParaRPr lang="cs-CZ" dirty="0"/>
          </a:p>
          <a:p>
            <a:endParaRPr lang="cs-CZ" dirty="0"/>
          </a:p>
          <a:p>
            <a:endParaRPr lang="cs-CZ" dirty="0"/>
          </a:p>
          <a:p>
            <a:endParaRPr lang="cs-CZ" dirty="0"/>
          </a:p>
          <a:p>
            <a:endParaRPr lang="cs-CZ" dirty="0"/>
          </a:p>
          <a:p>
            <a:endParaRPr lang="cs-CZ" dirty="0"/>
          </a:p>
          <a:p>
            <a:endParaRPr lang="cs-CZ" dirty="0"/>
          </a:p>
          <a:p>
            <a:endParaRPr lang="cs-CZ" dirty="0"/>
          </a:p>
          <a:p>
            <a:endParaRPr lang="cs-CZ" dirty="0"/>
          </a:p>
          <a:p>
            <a:endParaRPr lang="cs-CZ" dirty="0"/>
          </a:p>
          <a:p>
            <a:endParaRPr lang="cs-CZ" dirty="0"/>
          </a:p>
          <a:p>
            <a:endParaRPr lang="cs-CZ" dirty="0"/>
          </a:p>
        </p:txBody>
      </p:sp>
      <p:pic>
        <p:nvPicPr>
          <p:cNvPr id="5" name="Obrázek 4">
            <a:extLst>
              <a:ext uri="{FF2B5EF4-FFF2-40B4-BE49-F238E27FC236}">
                <a16:creationId xmlns:a16="http://schemas.microsoft.com/office/drawing/2014/main" id="{566E4432-EE4A-40B9-A0DC-52B7D6B3BDD4}"/>
              </a:ext>
            </a:extLst>
          </p:cNvPr>
          <p:cNvPicPr>
            <a:picLocks noChangeAspect="1"/>
          </p:cNvPicPr>
          <p:nvPr/>
        </p:nvPicPr>
        <p:blipFill>
          <a:blip r:embed="rId2"/>
          <a:stretch>
            <a:fillRect/>
          </a:stretch>
        </p:blipFill>
        <p:spPr>
          <a:xfrm>
            <a:off x="2610858" y="1982862"/>
            <a:ext cx="6029447" cy="4246188"/>
          </a:xfrm>
          <a:prstGeom prst="rect">
            <a:avLst/>
          </a:prstGeom>
        </p:spPr>
      </p:pic>
    </p:spTree>
    <p:extLst>
      <p:ext uri="{BB962C8B-B14F-4D97-AF65-F5344CB8AC3E}">
        <p14:creationId xmlns:p14="http://schemas.microsoft.com/office/powerpoint/2010/main" val="154710140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Výběr projektů na MAS </a:t>
            </a:r>
          </a:p>
        </p:txBody>
      </p:sp>
      <p:sp>
        <p:nvSpPr>
          <p:cNvPr id="3" name="Zástupný symbol pro obsah 2"/>
          <p:cNvSpPr>
            <a:spLocks noGrp="1"/>
          </p:cNvSpPr>
          <p:nvPr>
            <p:ph idx="1"/>
          </p:nvPr>
        </p:nvSpPr>
        <p:spPr/>
        <p:txBody>
          <a:bodyPr/>
          <a:lstStyle/>
          <a:p>
            <a:pPr lvl="0" fontAlgn="base"/>
            <a:r>
              <a:rPr lang="cs-CZ" dirty="0"/>
              <a:t>Doporučení projektů k financování probíhá u projektů, které úspěšně prošly kontrolou přijatelnosti a formálních náležitostí a věcným hodnocením Programový výbor </a:t>
            </a:r>
            <a:r>
              <a:rPr lang="cs-CZ" b="1" dirty="0"/>
              <a:t>do 15 pracovních dní </a:t>
            </a:r>
            <a:r>
              <a:rPr lang="cs-CZ" dirty="0"/>
              <a:t>od ukončení věcného hodnocení projektů.</a:t>
            </a:r>
          </a:p>
          <a:p>
            <a:endParaRPr lang="cs-CZ" dirty="0"/>
          </a:p>
        </p:txBody>
      </p:sp>
    </p:spTree>
    <p:extLst>
      <p:ext uri="{BB962C8B-B14F-4D97-AF65-F5344CB8AC3E}">
        <p14:creationId xmlns:p14="http://schemas.microsoft.com/office/powerpoint/2010/main" val="124554997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Závěrečné ověření způsobilosti</a:t>
            </a:r>
          </a:p>
        </p:txBody>
      </p:sp>
      <p:sp>
        <p:nvSpPr>
          <p:cNvPr id="3" name="Zástupný symbol pro obsah 2"/>
          <p:cNvSpPr>
            <a:spLocks noGrp="1"/>
          </p:cNvSpPr>
          <p:nvPr>
            <p:ph idx="1"/>
          </p:nvPr>
        </p:nvSpPr>
        <p:spPr/>
        <p:txBody>
          <a:bodyPr/>
          <a:lstStyle/>
          <a:p>
            <a:pPr lvl="0" fontAlgn="base"/>
            <a:r>
              <a:rPr lang="cs-CZ" dirty="0"/>
              <a:t>Provádí CRR u integrovaných projektů, které MAS, doporučí k financování.  </a:t>
            </a:r>
          </a:p>
          <a:p>
            <a:pPr lvl="0" fontAlgn="base"/>
            <a:r>
              <a:rPr lang="cs-CZ" dirty="0"/>
              <a:t>Závěrečné ověření způsobilosti je provedeno do </a:t>
            </a:r>
            <a:r>
              <a:rPr lang="cs-CZ" b="1" dirty="0"/>
              <a:t>30 pracovních dnů </a:t>
            </a:r>
            <a:r>
              <a:rPr lang="cs-CZ" dirty="0"/>
              <a:t>od schválení projektů MAS.  </a:t>
            </a:r>
          </a:p>
          <a:p>
            <a:pPr lvl="0" fontAlgn="base"/>
            <a:r>
              <a:rPr lang="cs-CZ" b="1" dirty="0"/>
              <a:t>Kritéria</a:t>
            </a:r>
            <a:r>
              <a:rPr lang="cs-CZ" dirty="0"/>
              <a:t> pro závěrečné ověření způsobilosti projektů jsou </a:t>
            </a:r>
            <a:r>
              <a:rPr lang="cs-CZ" b="1" dirty="0"/>
              <a:t>napravitelná či nenapravitelná</a:t>
            </a:r>
            <a:r>
              <a:rPr lang="cs-CZ" dirty="0"/>
              <a:t>. Rozdělení kritérií je uvedeno ve Specifických pravidlech pro žadatele a příjemce.  </a:t>
            </a:r>
          </a:p>
          <a:p>
            <a:r>
              <a:rPr lang="cs-CZ" dirty="0"/>
              <a:t>Pokud žádost o podporu </a:t>
            </a:r>
            <a:r>
              <a:rPr lang="cs-CZ" b="1" dirty="0"/>
              <a:t>nesplní</a:t>
            </a:r>
            <a:r>
              <a:rPr lang="cs-CZ" dirty="0"/>
              <a:t> byť jedno kritérium s příznakem </a:t>
            </a:r>
            <a:r>
              <a:rPr lang="cs-CZ" b="1" dirty="0"/>
              <a:t>„nenapravitelné“, </a:t>
            </a:r>
            <a:r>
              <a:rPr lang="cs-CZ" dirty="0"/>
              <a:t>je </a:t>
            </a:r>
            <a:r>
              <a:rPr lang="cs-CZ" b="1" dirty="0"/>
              <a:t>žádost vyloučena z dalšího procesu hodnocení </a:t>
            </a:r>
            <a:r>
              <a:rPr lang="cs-CZ" dirty="0"/>
              <a:t>a napravitelná kritéria nejsou hodnocena. Po uplynutí lhůty pro podání žádosti o přezkum ŘO vydá rozhodnutí o ukončení administrace žádosti. </a:t>
            </a:r>
          </a:p>
        </p:txBody>
      </p:sp>
    </p:spTree>
    <p:extLst>
      <p:ext uri="{BB962C8B-B14F-4D97-AF65-F5344CB8AC3E}">
        <p14:creationId xmlns:p14="http://schemas.microsoft.com/office/powerpoint/2010/main" val="371599432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Závěrečné ověření způsobilosti</a:t>
            </a:r>
          </a:p>
        </p:txBody>
      </p:sp>
      <p:sp>
        <p:nvSpPr>
          <p:cNvPr id="3" name="Zástupný symbol pro obsah 2"/>
          <p:cNvSpPr>
            <a:spLocks noGrp="1"/>
          </p:cNvSpPr>
          <p:nvPr>
            <p:ph idx="1"/>
          </p:nvPr>
        </p:nvSpPr>
        <p:spPr/>
        <p:txBody>
          <a:bodyPr>
            <a:normAutofit/>
          </a:bodyPr>
          <a:lstStyle/>
          <a:p>
            <a:pPr lvl="0" fontAlgn="base">
              <a:buFont typeface="Arial" panose="020B0604020202020204" pitchFamily="34" charset="0"/>
              <a:buChar char="•"/>
            </a:pPr>
            <a:r>
              <a:rPr lang="cs-CZ" dirty="0"/>
              <a:t>žádost o podporu je podána v předepsané formě - napravitelné,  </a:t>
            </a:r>
          </a:p>
          <a:p>
            <a:pPr lvl="0" fontAlgn="base">
              <a:buFont typeface="Arial" panose="020B0604020202020204" pitchFamily="34" charset="0"/>
              <a:buChar char="•"/>
            </a:pPr>
            <a:r>
              <a:rPr lang="cs-CZ" dirty="0"/>
              <a:t>žádost o podporu je podepsána oprávněným zástupcem žadatele - napravitelné,  </a:t>
            </a:r>
          </a:p>
          <a:p>
            <a:pPr lvl="0" fontAlgn="base">
              <a:buFont typeface="Arial" panose="020B0604020202020204" pitchFamily="34" charset="0"/>
              <a:buChar char="•"/>
            </a:pPr>
            <a:r>
              <a:rPr lang="cs-CZ" dirty="0"/>
              <a:t>jsou doloženy všechny povinné přílohy a obsahově splňují náležitosti, požadované v dokumentaci k výzvě - napravitelné,  </a:t>
            </a:r>
          </a:p>
          <a:p>
            <a:pPr lvl="0" fontAlgn="base">
              <a:buFont typeface="Arial" panose="020B0604020202020204" pitchFamily="34" charset="0"/>
              <a:buChar char="•"/>
            </a:pPr>
            <a:r>
              <a:rPr lang="cs-CZ" dirty="0"/>
              <a:t>projekt je svým zaměřením v souladu s výzvou ŘO - napravitelné,  </a:t>
            </a:r>
          </a:p>
          <a:p>
            <a:pPr lvl="0" fontAlgn="base">
              <a:buFont typeface="Arial" panose="020B0604020202020204" pitchFamily="34" charset="0"/>
              <a:buChar char="•"/>
            </a:pPr>
            <a:r>
              <a:rPr lang="cs-CZ" dirty="0"/>
              <a:t>výsledky projektu jsou udržitelné - napravitelné,  </a:t>
            </a:r>
          </a:p>
          <a:p>
            <a:pPr lvl="0" fontAlgn="base">
              <a:buFont typeface="Arial" panose="020B0604020202020204" pitchFamily="34" charset="0"/>
              <a:buChar char="•"/>
            </a:pPr>
            <a:r>
              <a:rPr lang="cs-CZ" dirty="0"/>
              <a:t>projekt nemá negativní vliv na žádnou z horizontálních priorit IROP (udržitelný rozvoj, </a:t>
            </a:r>
            <a:r>
              <a:rPr lang="cs-CZ" dirty="0" err="1"/>
              <a:t>rovne</a:t>
            </a:r>
            <a:r>
              <a:rPr lang="cs-CZ" dirty="0"/>
              <a:t>́́́́ příležitosti a zákaz diskriminace, rovnost mužů a žen) - napravitelné, </a:t>
            </a:r>
          </a:p>
          <a:p>
            <a:pPr lvl="0" fontAlgn="base">
              <a:buFont typeface="Arial" panose="020B0604020202020204" pitchFamily="34" charset="0"/>
              <a:buChar char="•"/>
            </a:pPr>
            <a:r>
              <a:rPr lang="cs-CZ" dirty="0"/>
              <a:t>projekt je v souladu s pravidly veřejné podpory – napravitelné,  </a:t>
            </a:r>
          </a:p>
          <a:p>
            <a:endParaRPr lang="cs-CZ" dirty="0"/>
          </a:p>
        </p:txBody>
      </p:sp>
    </p:spTree>
    <p:extLst>
      <p:ext uri="{BB962C8B-B14F-4D97-AF65-F5344CB8AC3E}">
        <p14:creationId xmlns:p14="http://schemas.microsoft.com/office/powerpoint/2010/main" val="390491790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Závěrečné ověření způsobilosti</a:t>
            </a:r>
          </a:p>
        </p:txBody>
      </p:sp>
      <p:sp>
        <p:nvSpPr>
          <p:cNvPr id="3" name="Zástupný symbol pro obsah 2"/>
          <p:cNvSpPr>
            <a:spLocks noGrp="1"/>
          </p:cNvSpPr>
          <p:nvPr>
            <p:ph idx="1"/>
          </p:nvPr>
        </p:nvSpPr>
        <p:spPr>
          <a:xfrm>
            <a:off x="1097280" y="1932820"/>
            <a:ext cx="10058400" cy="4023360"/>
          </a:xfrm>
        </p:spPr>
        <p:txBody>
          <a:bodyPr/>
          <a:lstStyle/>
          <a:p>
            <a:pPr lvl="0" fontAlgn="base">
              <a:buFont typeface="Arial" panose="020B0604020202020204" pitchFamily="34" charset="0"/>
              <a:buChar char="•"/>
            </a:pPr>
            <a:r>
              <a:rPr lang="cs-CZ" dirty="0"/>
              <a:t>statutární zástupce žadatele je trestně bezúhonný - nenapravitelné,  </a:t>
            </a:r>
          </a:p>
          <a:p>
            <a:pPr lvl="0" fontAlgn="base">
              <a:buFont typeface="Arial" panose="020B0604020202020204" pitchFamily="34" charset="0"/>
              <a:buChar char="•"/>
            </a:pPr>
            <a:r>
              <a:rPr lang="cs-CZ" dirty="0"/>
              <a:t>výdaje na hlavní aktivity projektu odpovídají tržním cenám - napravitelné,  </a:t>
            </a:r>
          </a:p>
          <a:p>
            <a:pPr lvl="0" fontAlgn="base">
              <a:buFont typeface="Arial" panose="020B0604020202020204" pitchFamily="34" charset="0"/>
              <a:buChar char="•"/>
            </a:pPr>
            <a:r>
              <a:rPr lang="cs-CZ" dirty="0"/>
              <a:t>cílové hodnoty indikátorů odpovídají cílům projektu - napravitelné,  </a:t>
            </a:r>
          </a:p>
          <a:p>
            <a:pPr lvl="0" fontAlgn="base">
              <a:buFont typeface="Arial" panose="020B0604020202020204" pitchFamily="34" charset="0"/>
              <a:buChar char="•"/>
            </a:pPr>
            <a:r>
              <a:rPr lang="cs-CZ" dirty="0"/>
              <a:t>žadatel má zajištěnou administrativní, finanční a provozní kapacitu k realizaci a udržitelnosti projektu - napravitelné,  	 </a:t>
            </a:r>
          </a:p>
          <a:p>
            <a:pPr lvl="0" fontAlgn="base">
              <a:buFont typeface="Arial" panose="020B0604020202020204" pitchFamily="34" charset="0"/>
              <a:buChar char="•"/>
            </a:pPr>
            <a:r>
              <a:rPr lang="cs-CZ" dirty="0"/>
              <a:t>minimálně 85 % způsobilých výdajů projektu je zaměřeno na hlavní aktivity projektu - napravitelné,   </a:t>
            </a:r>
          </a:p>
          <a:p>
            <a:pPr>
              <a:buFont typeface="Arial" panose="020B0604020202020204" pitchFamily="34" charset="0"/>
              <a:buChar char="•"/>
            </a:pPr>
            <a:endParaRPr lang="cs-CZ" dirty="0"/>
          </a:p>
        </p:txBody>
      </p:sp>
    </p:spTree>
    <p:extLst>
      <p:ext uri="{BB962C8B-B14F-4D97-AF65-F5344CB8AC3E}">
        <p14:creationId xmlns:p14="http://schemas.microsoft.com/office/powerpoint/2010/main" val="289638298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Děkujeme za pozornost</a:t>
            </a:r>
            <a:br>
              <a:rPr lang="cs-CZ" b="1" dirty="0"/>
            </a:br>
            <a:endParaRPr lang="cs-CZ" dirty="0"/>
          </a:p>
        </p:txBody>
      </p:sp>
      <p:sp>
        <p:nvSpPr>
          <p:cNvPr id="3" name="Zástupný symbol pro obsah 2"/>
          <p:cNvSpPr>
            <a:spLocks noGrp="1"/>
          </p:cNvSpPr>
          <p:nvPr>
            <p:ph idx="1"/>
          </p:nvPr>
        </p:nvSpPr>
        <p:spPr/>
        <p:txBody>
          <a:bodyPr/>
          <a:lstStyle/>
          <a:p>
            <a:endParaRPr lang="cs-CZ" dirty="0"/>
          </a:p>
          <a:p>
            <a:r>
              <a:rPr lang="cs-CZ" b="1" u="sng" dirty="0"/>
              <a:t>Zdeňka Hovorková </a:t>
            </a:r>
            <a:r>
              <a:rPr lang="cs-CZ" dirty="0"/>
              <a:t>- manažerka MAS, vedoucí zaměstnanec pro realizaci SCLLD,  hovorkova@masmum.cz, tel: 606 636 640</a:t>
            </a:r>
          </a:p>
          <a:p>
            <a:endParaRPr lang="cs-CZ" dirty="0"/>
          </a:p>
          <a:p>
            <a:r>
              <a:rPr lang="cs-CZ" b="1" u="sng" dirty="0"/>
              <a:t>Mgr. Libor Mojžíš </a:t>
            </a:r>
            <a:r>
              <a:rPr lang="cs-CZ" dirty="0"/>
              <a:t>- projektový manažer </a:t>
            </a:r>
            <a:r>
              <a:rPr lang="cs-CZ" dirty="0">
                <a:solidFill>
                  <a:schemeClr val="tx1"/>
                </a:solidFill>
              </a:rPr>
              <a:t>SCLLD, </a:t>
            </a:r>
            <a:r>
              <a:rPr lang="cs-CZ" dirty="0">
                <a:solidFill>
                  <a:schemeClr val="tx1"/>
                </a:solidFill>
                <a:hlinkClick r:id="rId2">
                  <a:extLst>
                    <a:ext uri="{A12FA001-AC4F-418D-AE19-62706E023703}">
                      <ahyp:hlinkClr xmlns:ahyp="http://schemas.microsoft.com/office/drawing/2018/hyperlinkcolor" val="tx"/>
                    </a:ext>
                  </a:extLst>
                </a:hlinkClick>
              </a:rPr>
              <a:t>mojzis.zernov@gmail.com</a:t>
            </a:r>
            <a:r>
              <a:rPr lang="cs-CZ" dirty="0">
                <a:solidFill>
                  <a:schemeClr val="tx1"/>
                </a:solidFill>
              </a:rPr>
              <a:t> tel:  </a:t>
            </a:r>
            <a:r>
              <a:rPr lang="cs-CZ" dirty="0"/>
              <a:t>603 163 561.	</a:t>
            </a:r>
          </a:p>
          <a:p>
            <a:endParaRPr lang="cs-CZ" dirty="0"/>
          </a:p>
        </p:txBody>
      </p:sp>
    </p:spTree>
    <p:extLst>
      <p:ext uri="{BB962C8B-B14F-4D97-AF65-F5344CB8AC3E}">
        <p14:creationId xmlns:p14="http://schemas.microsoft.com/office/powerpoint/2010/main" val="33033696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PRAVIDLA PRO ŽADATELE A PŘÍJEMCE </a:t>
            </a:r>
            <a:endParaRPr lang="cs-CZ" dirty="0"/>
          </a:p>
        </p:txBody>
      </p:sp>
      <p:sp>
        <p:nvSpPr>
          <p:cNvPr id="3" name="Zástupný symbol pro obsah 2"/>
          <p:cNvSpPr>
            <a:spLocks noGrp="1"/>
          </p:cNvSpPr>
          <p:nvPr>
            <p:ph idx="1"/>
          </p:nvPr>
        </p:nvSpPr>
        <p:spPr/>
        <p:txBody>
          <a:bodyPr/>
          <a:lstStyle/>
          <a:p>
            <a:r>
              <a:rPr lang="cs-CZ" b="1" dirty="0"/>
              <a:t>Obecná pravidla </a:t>
            </a:r>
          </a:p>
          <a:p>
            <a:r>
              <a:rPr lang="cs-CZ" i="1" dirty="0"/>
              <a:t>(závazná pro všechny specifické cíle a výzvy) </a:t>
            </a:r>
            <a:r>
              <a:rPr lang="cs-CZ" i="1" dirty="0">
                <a:hlinkClick r:id="rId2"/>
              </a:rPr>
              <a:t>http://www.irop.mmr.cz/</a:t>
            </a:r>
            <a:endParaRPr lang="cs-CZ" dirty="0"/>
          </a:p>
          <a:p>
            <a:r>
              <a:rPr lang="cs-CZ" dirty="0"/>
              <a:t>  </a:t>
            </a:r>
          </a:p>
          <a:p>
            <a:r>
              <a:rPr lang="cs-CZ" b="1" dirty="0"/>
              <a:t>Specifická pravidla </a:t>
            </a:r>
          </a:p>
          <a:p>
            <a:r>
              <a:rPr lang="cs-CZ" i="1" dirty="0"/>
              <a:t>(pro každou výzvu samostatný dokument) </a:t>
            </a:r>
            <a:r>
              <a:rPr lang="cs-CZ" i="1" dirty="0">
                <a:hlinkClick r:id="rId2"/>
              </a:rPr>
              <a:t>http://www.irop.mmr.cz/</a:t>
            </a:r>
            <a:endParaRPr lang="cs-CZ" dirty="0"/>
          </a:p>
          <a:p>
            <a:r>
              <a:rPr lang="cs-CZ" dirty="0"/>
              <a:t>• podporované aktivity, způsobilé výdaje, kritéria pro závěrečné ověření způsobilosti, povinné přílohy </a:t>
            </a:r>
          </a:p>
        </p:txBody>
      </p:sp>
    </p:spTree>
    <p:extLst>
      <p:ext uri="{BB962C8B-B14F-4D97-AF65-F5344CB8AC3E}">
        <p14:creationId xmlns:p14="http://schemas.microsoft.com/office/powerpoint/2010/main" val="24637751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UPOZORNĚNÍ PRO ŽADATELE </a:t>
            </a:r>
          </a:p>
        </p:txBody>
      </p:sp>
      <p:sp>
        <p:nvSpPr>
          <p:cNvPr id="3" name="Zástupný symbol pro obsah 2"/>
          <p:cNvSpPr>
            <a:spLocks noGrp="1"/>
          </p:cNvSpPr>
          <p:nvPr>
            <p:ph idx="1"/>
          </p:nvPr>
        </p:nvSpPr>
        <p:spPr/>
        <p:txBody>
          <a:bodyPr/>
          <a:lstStyle/>
          <a:p>
            <a:pPr lvl="0" fontAlgn="base">
              <a:buFont typeface="Arial" panose="020B0604020202020204" pitchFamily="34" charset="0"/>
              <a:buChar char="•"/>
            </a:pPr>
            <a:r>
              <a:rPr lang="cs-CZ" dirty="0"/>
              <a:t>Realizace projektu </a:t>
            </a:r>
            <a:r>
              <a:rPr lang="cs-CZ" b="1" dirty="0"/>
              <a:t>nesmí</a:t>
            </a:r>
            <a:r>
              <a:rPr lang="cs-CZ" dirty="0"/>
              <a:t> být ukončena před podáním žádosti o podporu. </a:t>
            </a:r>
          </a:p>
          <a:p>
            <a:pPr lvl="0" fontAlgn="base">
              <a:buFont typeface="Arial" panose="020B0604020202020204" pitchFamily="34" charset="0"/>
              <a:buChar char="•"/>
            </a:pPr>
            <a:r>
              <a:rPr lang="cs-CZ" dirty="0"/>
              <a:t>Etapy projektu mohou být </a:t>
            </a:r>
            <a:r>
              <a:rPr lang="cs-CZ" b="1" dirty="0"/>
              <a:t>minimálně</a:t>
            </a:r>
            <a:r>
              <a:rPr lang="cs-CZ" dirty="0"/>
              <a:t> tříměsíční. </a:t>
            </a:r>
          </a:p>
          <a:p>
            <a:pPr lvl="0" fontAlgn="base">
              <a:buFont typeface="Arial" panose="020B0604020202020204" pitchFamily="34" charset="0"/>
              <a:buChar char="•"/>
            </a:pPr>
            <a:r>
              <a:rPr lang="cs-CZ" dirty="0"/>
              <a:t>Pozorně pročíst </a:t>
            </a:r>
            <a:r>
              <a:rPr lang="cs-CZ" b="1" dirty="0"/>
              <a:t>Podmínky</a:t>
            </a:r>
            <a:r>
              <a:rPr lang="cs-CZ" dirty="0"/>
              <a:t> Rozhodnutí o poskytnutí dotace. </a:t>
            </a:r>
          </a:p>
          <a:p>
            <a:pPr lvl="0" fontAlgn="base">
              <a:buFont typeface="Arial" panose="020B0604020202020204" pitchFamily="34" charset="0"/>
              <a:buChar char="•"/>
            </a:pPr>
            <a:r>
              <a:rPr lang="cs-CZ" dirty="0"/>
              <a:t>Postupovat nejen v souladu se specifickými pravidly, ale také s </a:t>
            </a:r>
            <a:r>
              <a:rPr lang="cs-CZ" b="1" dirty="0"/>
              <a:t>Obecnými pravidly </a:t>
            </a:r>
            <a:r>
              <a:rPr lang="cs-CZ" dirty="0"/>
              <a:t>pro žadatele a příjemce a textem </a:t>
            </a:r>
            <a:r>
              <a:rPr lang="cs-CZ" b="1" dirty="0"/>
              <a:t>výzvy MAS</a:t>
            </a:r>
            <a:r>
              <a:rPr lang="cs-CZ" dirty="0"/>
              <a:t>. </a:t>
            </a:r>
          </a:p>
          <a:p>
            <a:pPr lvl="0" fontAlgn="base">
              <a:buFont typeface="Arial" panose="020B0604020202020204" pitchFamily="34" charset="0"/>
              <a:buChar char="•"/>
            </a:pPr>
            <a:r>
              <a:rPr lang="cs-CZ" dirty="0"/>
              <a:t>Žádosti o podporu </a:t>
            </a:r>
            <a:r>
              <a:rPr lang="cs-CZ" b="1" dirty="0"/>
              <a:t>finalizovat </a:t>
            </a:r>
            <a:r>
              <a:rPr lang="cs-CZ" dirty="0"/>
              <a:t>v IS KP14+ dříve než v posledních hodinách před ukončením příjmu žádostí ve výzvě. </a:t>
            </a:r>
          </a:p>
          <a:p>
            <a:pPr fontAlgn="base">
              <a:buFont typeface="Arial" panose="020B0604020202020204" pitchFamily="34" charset="0"/>
              <a:buChar char="•"/>
            </a:pPr>
            <a:r>
              <a:rPr lang="cs-CZ" dirty="0"/>
              <a:t>Nutné doložit všechny relevantní </a:t>
            </a:r>
            <a:r>
              <a:rPr lang="cs-CZ" b="1" dirty="0"/>
              <a:t>povinné přílohy </a:t>
            </a:r>
            <a:r>
              <a:rPr lang="cs-CZ" dirty="0"/>
              <a:t>k žádosti. </a:t>
            </a:r>
          </a:p>
          <a:p>
            <a:endParaRPr lang="cs-CZ" dirty="0"/>
          </a:p>
        </p:txBody>
      </p:sp>
    </p:spTree>
    <p:extLst>
      <p:ext uri="{BB962C8B-B14F-4D97-AF65-F5344CB8AC3E}">
        <p14:creationId xmlns:p14="http://schemas.microsoft.com/office/powerpoint/2010/main" val="452302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UPOZORNĚNÍ PRO ŽADATELE </a:t>
            </a:r>
            <a:endParaRPr lang="cs-CZ" dirty="0"/>
          </a:p>
        </p:txBody>
      </p:sp>
      <p:sp>
        <p:nvSpPr>
          <p:cNvPr id="3" name="Zástupný symbol pro obsah 2"/>
          <p:cNvSpPr>
            <a:spLocks noGrp="1"/>
          </p:cNvSpPr>
          <p:nvPr>
            <p:ph idx="1"/>
          </p:nvPr>
        </p:nvSpPr>
        <p:spPr/>
        <p:txBody>
          <a:bodyPr/>
          <a:lstStyle/>
          <a:p>
            <a:pPr lvl="0" fontAlgn="base">
              <a:buFont typeface="Arial" panose="020B0604020202020204" pitchFamily="34" charset="0"/>
              <a:buChar char="•"/>
            </a:pPr>
            <a:r>
              <a:rPr lang="cs-CZ" dirty="0"/>
              <a:t>Nutnost </a:t>
            </a:r>
            <a:r>
              <a:rPr lang="cs-CZ" b="1" dirty="0"/>
              <a:t>souladu údajů </a:t>
            </a:r>
            <a:r>
              <a:rPr lang="cs-CZ" dirty="0"/>
              <a:t>uváděných v žádosti o podporu v IS KP14+ a v povinných přílohách k žádosti. </a:t>
            </a:r>
          </a:p>
          <a:p>
            <a:pPr lvl="0" fontAlgn="base">
              <a:buFont typeface="Arial" panose="020B0604020202020204" pitchFamily="34" charset="0"/>
              <a:buChar char="•"/>
            </a:pPr>
            <a:r>
              <a:rPr lang="cs-CZ" dirty="0"/>
              <a:t>Jednoznačně vymezovat </a:t>
            </a:r>
            <a:r>
              <a:rPr lang="cs-CZ" b="1" dirty="0"/>
              <a:t>způsobilé výdaje </a:t>
            </a:r>
            <a:r>
              <a:rPr lang="cs-CZ" dirty="0"/>
              <a:t>projektu, a to jak jednotlivě, tak ve skupině výdajů na hlavní aktivity (min. 85 %) a vedlejší aktivity projektu (max. 15 %). </a:t>
            </a:r>
          </a:p>
          <a:p>
            <a:pPr lvl="0" fontAlgn="base">
              <a:buFont typeface="Arial" panose="020B0604020202020204" pitchFamily="34" charset="0"/>
              <a:buChar char="•"/>
            </a:pPr>
            <a:r>
              <a:rPr lang="cs-CZ" b="1" dirty="0"/>
              <a:t>Hodnoty indikátorů </a:t>
            </a:r>
            <a:r>
              <a:rPr lang="cs-CZ" dirty="0"/>
              <a:t>musí odpovídat postupům stanoveným v metodických listech indikátorů, které jsou přílohou specifických pravidel. </a:t>
            </a:r>
          </a:p>
          <a:p>
            <a:pPr lvl="0" fontAlgn="base">
              <a:buFont typeface="Arial" panose="020B0604020202020204" pitchFamily="34" charset="0"/>
              <a:buChar char="•"/>
            </a:pPr>
            <a:r>
              <a:rPr lang="cs-CZ" dirty="0"/>
              <a:t>Respektovat stanovená </a:t>
            </a:r>
            <a:r>
              <a:rPr lang="cs-CZ" b="1" dirty="0"/>
              <a:t>pravidla veřejné podpory</a:t>
            </a:r>
            <a:r>
              <a:rPr lang="cs-CZ" dirty="0"/>
              <a:t>. </a:t>
            </a:r>
          </a:p>
          <a:p>
            <a:pPr>
              <a:buFont typeface="Arial" panose="020B0604020202020204" pitchFamily="34" charset="0"/>
              <a:buChar char="•"/>
            </a:pPr>
            <a:r>
              <a:rPr lang="cs-CZ" dirty="0"/>
              <a:t>Úspěšný projekt musí nezbytně splňovat všechna </a:t>
            </a:r>
            <a:r>
              <a:rPr lang="cs-CZ" b="1" dirty="0"/>
              <a:t>obecná a specifická kritéria přijatelnosti a kritéria pro závěrečné ověření způsobilosti. </a:t>
            </a:r>
            <a:endParaRPr lang="cs-CZ" dirty="0"/>
          </a:p>
        </p:txBody>
      </p:sp>
    </p:spTree>
    <p:extLst>
      <p:ext uri="{BB962C8B-B14F-4D97-AF65-F5344CB8AC3E}">
        <p14:creationId xmlns:p14="http://schemas.microsoft.com/office/powerpoint/2010/main" val="35496077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8. </a:t>
            </a:r>
            <a:r>
              <a:rPr lang="cs-CZ" b="1" dirty="0"/>
              <a:t>Výzva MAS MUM – IROP – Podpora sociálního začleňování</a:t>
            </a:r>
            <a:endParaRPr lang="cs-CZ" dirty="0"/>
          </a:p>
        </p:txBody>
      </p:sp>
      <p:sp>
        <p:nvSpPr>
          <p:cNvPr id="3" name="Zástupný symbol pro obsah 2"/>
          <p:cNvSpPr>
            <a:spLocks noGrp="1"/>
          </p:cNvSpPr>
          <p:nvPr>
            <p:ph idx="1"/>
          </p:nvPr>
        </p:nvSpPr>
        <p:spPr/>
        <p:txBody>
          <a:bodyPr/>
          <a:lstStyle/>
          <a:p>
            <a:endParaRPr lang="cs-CZ" dirty="0"/>
          </a:p>
          <a:p>
            <a:r>
              <a:rPr lang="cs-CZ" b="1" dirty="0"/>
              <a:t>Specifický cíl 4.1: Posílení komunitně vedeného místního rozvoje za účelem zvýšení kvality života ve venkovských oblastech a aktivizace místního potenciálu</a:t>
            </a:r>
            <a:endParaRPr lang="cs-CZ" dirty="0"/>
          </a:p>
          <a:p>
            <a:r>
              <a:rPr lang="cs-CZ" b="1" dirty="0"/>
              <a:t>Celková výše způsobilých výdajů:</a:t>
            </a:r>
          </a:p>
          <a:p>
            <a:r>
              <a:rPr lang="cs-CZ" dirty="0"/>
              <a:t>Minimální výše celkových způsobilých výdajů projektu: 200.000,-Kč</a:t>
            </a:r>
          </a:p>
          <a:p>
            <a:r>
              <a:rPr lang="cs-CZ" dirty="0"/>
              <a:t>Maximální výše celkových způsobilých výdajů projektu: 1 275 467,- Kč	</a:t>
            </a:r>
          </a:p>
          <a:p>
            <a:endParaRPr lang="cs-CZ" dirty="0"/>
          </a:p>
          <a:p>
            <a:endParaRPr lang="cs-CZ" dirty="0"/>
          </a:p>
          <a:p>
            <a:endParaRPr lang="cs-CZ" dirty="0"/>
          </a:p>
        </p:txBody>
      </p:sp>
    </p:spTree>
    <p:extLst>
      <p:ext uri="{BB962C8B-B14F-4D97-AF65-F5344CB8AC3E}">
        <p14:creationId xmlns:p14="http://schemas.microsoft.com/office/powerpoint/2010/main" val="40705462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Oprávnění žadatelé: </a:t>
            </a:r>
          </a:p>
        </p:txBody>
      </p:sp>
      <p:sp>
        <p:nvSpPr>
          <p:cNvPr id="3" name="Zástupný symbol pro obsah 2"/>
          <p:cNvSpPr>
            <a:spLocks noGrp="1"/>
          </p:cNvSpPr>
          <p:nvPr>
            <p:ph idx="1"/>
          </p:nvPr>
        </p:nvSpPr>
        <p:spPr/>
        <p:txBody>
          <a:bodyPr>
            <a:noAutofit/>
          </a:bodyPr>
          <a:lstStyle/>
          <a:p>
            <a:pPr>
              <a:buFont typeface="Arial" panose="020B0604020202020204" pitchFamily="34" charset="0"/>
              <a:buChar char="•"/>
            </a:pPr>
            <a:r>
              <a:rPr lang="cs-CZ" sz="1400" b="1" dirty="0"/>
              <a:t>Aktivita Rozvoj sociálních služeb </a:t>
            </a:r>
          </a:p>
          <a:p>
            <a:pPr marL="0" indent="0">
              <a:buNone/>
            </a:pPr>
            <a:r>
              <a:rPr lang="cs-CZ" sz="1400" dirty="0"/>
              <a:t>- obce a organizace zřizované a zakládané obcemi</a:t>
            </a:r>
          </a:p>
          <a:p>
            <a:pPr marL="0" indent="0">
              <a:buNone/>
            </a:pPr>
            <a:r>
              <a:rPr lang="cs-CZ" sz="1400" dirty="0"/>
              <a:t>- dobrovolné svazky obcí a organizace zřizované a zakládané dobrovolnými svazky obcí, </a:t>
            </a:r>
          </a:p>
          <a:p>
            <a:pPr marL="0" indent="0">
              <a:buNone/>
            </a:pPr>
            <a:r>
              <a:rPr lang="cs-CZ" sz="1400" dirty="0"/>
              <a:t>- nestátní neziskové organizace, </a:t>
            </a:r>
          </a:p>
          <a:p>
            <a:pPr marL="0" indent="0">
              <a:buNone/>
            </a:pPr>
            <a:r>
              <a:rPr lang="cs-CZ" sz="1400" dirty="0"/>
              <a:t>- církve, </a:t>
            </a:r>
          </a:p>
          <a:p>
            <a:pPr marL="0" indent="0">
              <a:buNone/>
            </a:pPr>
            <a:r>
              <a:rPr lang="cs-CZ" sz="1400" dirty="0"/>
              <a:t>- církevní organizace </a:t>
            </a:r>
          </a:p>
          <a:p>
            <a:pPr>
              <a:buFont typeface="Arial" panose="020B0604020202020204" pitchFamily="34" charset="0"/>
              <a:buChar char="•"/>
            </a:pPr>
            <a:r>
              <a:rPr lang="cs-CZ" sz="1400" b="1" dirty="0"/>
              <a:t>Aktivita Rozvoj komunitních center </a:t>
            </a:r>
          </a:p>
          <a:p>
            <a:pPr marL="0" indent="0">
              <a:buNone/>
            </a:pPr>
            <a:r>
              <a:rPr lang="cs-CZ" sz="1400" dirty="0"/>
              <a:t>- obce a organizace zřizované a zakládané obcemi, </a:t>
            </a:r>
          </a:p>
          <a:p>
            <a:pPr marL="0" indent="0">
              <a:buNone/>
            </a:pPr>
            <a:r>
              <a:rPr lang="cs-CZ" sz="1400" dirty="0"/>
              <a:t>- dobrovolné svazky obcí a organizace zřizované a zakládané dobrovolnými svazky obcí, </a:t>
            </a:r>
          </a:p>
          <a:p>
            <a:pPr marL="0" indent="0">
              <a:buNone/>
            </a:pPr>
            <a:r>
              <a:rPr lang="cs-CZ" sz="1400" dirty="0"/>
              <a:t>- nestátní neziskové organizace, </a:t>
            </a:r>
          </a:p>
          <a:p>
            <a:pPr marL="0" indent="0">
              <a:buNone/>
            </a:pPr>
            <a:r>
              <a:rPr lang="cs-CZ" sz="1400" dirty="0"/>
              <a:t>- církve, - církevní organizace </a:t>
            </a:r>
          </a:p>
        </p:txBody>
      </p:sp>
    </p:spTree>
    <p:extLst>
      <p:ext uri="{BB962C8B-B14F-4D97-AF65-F5344CB8AC3E}">
        <p14:creationId xmlns:p14="http://schemas.microsoft.com/office/powerpoint/2010/main" val="11771456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Podporované aktivity</a:t>
            </a:r>
            <a:endParaRPr lang="cs-CZ" dirty="0"/>
          </a:p>
        </p:txBody>
      </p:sp>
      <p:sp>
        <p:nvSpPr>
          <p:cNvPr id="3" name="Zástupný symbol pro obsah 2"/>
          <p:cNvSpPr>
            <a:spLocks noGrp="1"/>
          </p:cNvSpPr>
          <p:nvPr>
            <p:ph idx="1"/>
          </p:nvPr>
        </p:nvSpPr>
        <p:spPr>
          <a:xfrm>
            <a:off x="1097280" y="1932820"/>
            <a:ext cx="10058400" cy="4023360"/>
          </a:xfrm>
        </p:spPr>
        <p:txBody>
          <a:bodyPr>
            <a:normAutofit/>
          </a:bodyPr>
          <a:lstStyle/>
          <a:p>
            <a:pPr>
              <a:buFont typeface="Arial" panose="020B0604020202020204" pitchFamily="34" charset="0"/>
              <a:buChar char="•"/>
            </a:pPr>
            <a:r>
              <a:rPr lang="cs-CZ" sz="4400" dirty="0">
                <a:solidFill>
                  <a:schemeClr val="tx1"/>
                </a:solidFill>
              </a:rPr>
              <a:t>Rozvoj komunitních center</a:t>
            </a:r>
          </a:p>
          <a:p>
            <a:pPr>
              <a:buFont typeface="Arial" panose="020B0604020202020204" pitchFamily="34" charset="0"/>
              <a:buChar char="•"/>
            </a:pPr>
            <a:r>
              <a:rPr lang="cs-CZ" sz="4400" dirty="0">
                <a:solidFill>
                  <a:schemeClr val="tx1"/>
                </a:solidFill>
              </a:rPr>
              <a:t>Rozvoj sociálních služeb</a:t>
            </a:r>
          </a:p>
        </p:txBody>
      </p:sp>
    </p:spTree>
    <p:extLst>
      <p:ext uri="{BB962C8B-B14F-4D97-AF65-F5344CB8AC3E}">
        <p14:creationId xmlns:p14="http://schemas.microsoft.com/office/powerpoint/2010/main" val="2605782854"/>
      </p:ext>
    </p:extLst>
  </p:cSld>
  <p:clrMapOvr>
    <a:masterClrMapping/>
  </p:clrMapOvr>
</p:sld>
</file>

<file path=ppt/theme/theme1.xml><?xml version="1.0" encoding="utf-8"?>
<a:theme xmlns:a="http://schemas.openxmlformats.org/drawingml/2006/main" name="Retrospektiva">
  <a:themeElements>
    <a:clrScheme name="Retrospektiva">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Retrospektiva">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ktiva">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docProps/app.xml><?xml version="1.0" encoding="utf-8"?>
<Properties xmlns="http://schemas.openxmlformats.org/officeDocument/2006/extended-properties" xmlns:vt="http://schemas.openxmlformats.org/officeDocument/2006/docPropsVTypes">
  <Template>Retrospect</Template>
  <TotalTime>606</TotalTime>
  <Words>1880</Words>
  <Application>Microsoft Office PowerPoint</Application>
  <PresentationFormat>Širokoúhlá obrazovka</PresentationFormat>
  <Paragraphs>219</Paragraphs>
  <Slides>36</Slides>
  <Notes>0</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36</vt:i4>
      </vt:variant>
    </vt:vector>
  </HeadingPairs>
  <TitlesOfParts>
    <vt:vector size="40" baseType="lpstr">
      <vt:lpstr>Arial</vt:lpstr>
      <vt:lpstr>Calibri</vt:lpstr>
      <vt:lpstr>Calibri Light</vt:lpstr>
      <vt:lpstr>Retrospektiva</vt:lpstr>
      <vt:lpstr>SEMINÁŘ PRO ŽADATELE 8. VÝZVA IROP - Podpora sociálního začleňování“</vt:lpstr>
      <vt:lpstr>ROLE MMR, MAS a CRR </vt:lpstr>
      <vt:lpstr>NASTAVENÍ VÝZEV CLLD </vt:lpstr>
      <vt:lpstr>PRAVIDLA PRO ŽADATELE A PŘÍJEMCE </vt:lpstr>
      <vt:lpstr>UPOZORNĚNÍ PRO ŽADATELE </vt:lpstr>
      <vt:lpstr>UPOZORNĚNÍ PRO ŽADATELE </vt:lpstr>
      <vt:lpstr>8. Výzva MAS MUM – IROP – Podpora sociálního začleňování</vt:lpstr>
      <vt:lpstr>Oprávnění žadatelé: </vt:lpstr>
      <vt:lpstr>Podporované aktivity</vt:lpstr>
      <vt:lpstr>Typy podporovaných projektů </vt:lpstr>
      <vt:lpstr>Typy podporovaných projektů </vt:lpstr>
      <vt:lpstr>Typy podporovaných projektů </vt:lpstr>
      <vt:lpstr>Povinné přílohy žádosti </vt:lpstr>
      <vt:lpstr>Povinné přílohy žádosti </vt:lpstr>
      <vt:lpstr>Povinné přílohy žádosti </vt:lpstr>
      <vt:lpstr>Indikátory</vt:lpstr>
      <vt:lpstr>Indikátory</vt:lpstr>
      <vt:lpstr>Udržitelnost</vt:lpstr>
      <vt:lpstr>MS 2014+</vt:lpstr>
      <vt:lpstr>Prezentace aplikace PowerPoint</vt:lpstr>
      <vt:lpstr>MS 2014+</vt:lpstr>
      <vt:lpstr>MS 2014+</vt:lpstr>
      <vt:lpstr>MS 2014+</vt:lpstr>
      <vt:lpstr>MS 2014+</vt:lpstr>
      <vt:lpstr>PŘÍJEM ŽÁDOSTÍ A HODNOCENÍ</vt:lpstr>
      <vt:lpstr>Hodnocení projektů</vt:lpstr>
      <vt:lpstr>Kontrola přijatelnosti a formálních náležitostí</vt:lpstr>
      <vt:lpstr>Kontrola přijatelnosti a formálních náležitostí</vt:lpstr>
      <vt:lpstr>Kontrola přijatelnosti a formálních náležitostí</vt:lpstr>
      <vt:lpstr>Kontrola přijatelnosti a formálních náležitostí</vt:lpstr>
      <vt:lpstr>Věcné hodnocení</vt:lpstr>
      <vt:lpstr>Výběr projektů na MAS </vt:lpstr>
      <vt:lpstr>Závěrečné ověření způsobilosti</vt:lpstr>
      <vt:lpstr>Závěrečné ověření způsobilosti</vt:lpstr>
      <vt:lpstr>Závěrečné ověření způsobilosti</vt:lpstr>
      <vt:lpstr>Děkujeme za pozornost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SEMINÁŘ PRO ŽADATELE 2. VÝZVA IROP – NEFORMÁLNÍ VZDĚLÁVÁNÍ</dc:title>
  <dc:creator>Martina Lorencová</dc:creator>
  <cp:lastModifiedBy>Libor Mojžíš</cp:lastModifiedBy>
  <cp:revision>69</cp:revision>
  <dcterms:created xsi:type="dcterms:W3CDTF">2017-10-03T06:32:05Z</dcterms:created>
  <dcterms:modified xsi:type="dcterms:W3CDTF">2019-07-16T11:20:49Z</dcterms:modified>
</cp:coreProperties>
</file>