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1" r:id="rId36"/>
    <p:sldId id="290" r:id="rId37"/>
    <p:sldId id="292" r:id="rId38"/>
    <p:sldId id="293" r:id="rId39"/>
    <p:sldId id="294" r:id="rId40"/>
    <p:sldId id="295" r:id="rId41"/>
    <p:sldId id="296" r:id="rId42"/>
    <p:sldId id="297" r:id="rId43"/>
    <p:sldId id="298" r:id="rId44"/>
    <p:sldId id="300" r:id="rId45"/>
    <p:sldId id="299"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120" y="1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cs-CZ"/>
              <a:t>Kliknutím lze upravit styl.</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4/23/2018</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923A1CC3-2375-41D4-9E03-427CAF2A4C1A}" type="datetimeFigureOut">
              <a:rPr lang="en-US" dirty="0"/>
              <a:t>4/23/2018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ázev a popis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cs-CZ"/>
              <a:t>Kliknutím lze upravit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4" name="Date Placeholder 3"/>
          <p:cNvSpPr>
            <a:spLocks noGrp="1"/>
          </p:cNvSpPr>
          <p:nvPr>
            <p:ph type="dt" sz="half" idx="10"/>
          </p:nvPr>
        </p:nvSpPr>
        <p:spPr/>
        <p:txBody>
          <a:bodyPr/>
          <a:lstStyle/>
          <a:p>
            <a:fld id="{AFF16868-8199-4C2C-A5B1-63AEE139F88E}"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ce s popiskem">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cs-CZ"/>
              <a:t>Kliknutím lze upravit styl.</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4" name="Date Placeholder 3"/>
          <p:cNvSpPr>
            <a:spLocks noGrp="1"/>
          </p:cNvSpPr>
          <p:nvPr>
            <p:ph type="dt" sz="half" idx="10"/>
          </p:nvPr>
        </p:nvSpPr>
        <p:spPr/>
        <p:txBody>
          <a:bodyPr/>
          <a:lstStyle/>
          <a:p>
            <a:fld id="{AAD9FF7F-6988-44CC-821B-644E70CD2F73}"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Jmenovk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5C12C299-16B2-4475-990D-751901EACC14}"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a:t>Kliknutím lze upravit styl.</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4/23/2018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a:t>Kliknutím lze upravit styl.</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4/23/2018</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cs-CZ"/>
              <a:t>Kliknutím lze upravit styl.</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F34E6425-0181-43F2-84FC-787E803FD2F8}" type="datetimeFigureOut">
              <a:rPr lang="en-US" dirty="0"/>
              <a:t>4/23/2018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4/23/2018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4/23/2018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cs-CZ"/>
              <a:t>Kliknutím lze upravit styl.</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4/23/2018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4/23/2018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76E86A4C-8E40-4F87-A4F0-01A0687C5742}" type="datetimeFigureOut">
              <a:rPr lang="en-US" dirty="0"/>
              <a:t>4/23/2018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cs-CZ"/>
              <a:t>Kliknutím lze upravit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cs-CZ"/>
              <a:t>Kliknutím na ikonu přidáte obrázek.</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35E72C73-2D91-4E12-BA25-F0AA0C03599B}" type="datetimeFigureOut">
              <a:rPr lang="en-US" dirty="0"/>
              <a:t>4/23/2018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cs-CZ"/>
              <a:t>Kliknutím lze upravit styl.</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4/23/2018</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8" name="Group 12">
            <a:extLst>
              <a:ext uri="{FF2B5EF4-FFF2-40B4-BE49-F238E27FC236}">
                <a16:creationId xmlns:a16="http://schemas.microsoft.com/office/drawing/2014/main" id="{F41F5BDA-0140-462B-933C-538752EEADC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23335" y="396836"/>
            <a:ext cx="4992157" cy="6058999"/>
            <a:chOff x="6776508" y="396836"/>
            <a:chExt cx="4992157" cy="6058999"/>
          </a:xfrm>
        </p:grpSpPr>
        <p:sp>
          <p:nvSpPr>
            <p:cNvPr id="14" name="Rectangle 13">
              <a:extLst>
                <a:ext uri="{FF2B5EF4-FFF2-40B4-BE49-F238E27FC236}">
                  <a16:creationId xmlns:a16="http://schemas.microsoft.com/office/drawing/2014/main" id="{28AE763C-C631-453B-A3A7-09499D0DBD60}"/>
                </a:ext>
              </a:extLst>
            </p:cNvPr>
            <p:cNvSpPr/>
            <p:nvPr>
              <p:extLst>
                <p:ext uri="{386F3935-93C4-4BCD-93E2-E3B085C9AB24}">
                  <p16:designElem xmlns:p16="http://schemas.microsoft.com/office/powerpoint/2015/main" val="1"/>
                </p:ext>
              </p:extLst>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5">
              <a:extLst>
                <a:ext uri="{FF2B5EF4-FFF2-40B4-BE49-F238E27FC236}">
                  <a16:creationId xmlns:a16="http://schemas.microsoft.com/office/drawing/2014/main" id="{C0C2E541-1E75-440D-A59A-C2B3AB867C80}"/>
                </a:ext>
              </a:extLst>
            </p:cNvPr>
            <p:cNvSpPr/>
            <p:nvPr>
              <p:extLst>
                <p:ext uri="{386F3935-93C4-4BCD-93E2-E3B085C9AB24}">
                  <p16:designElem xmlns:p16="http://schemas.microsoft.com/office/powerpoint/2015/main" val="1"/>
                </p:ext>
              </p:extLst>
            </p:nvPr>
          </p:nvSpPr>
          <p:spPr bwMode="gray">
            <a:xfrm rot="16200000">
              <a:off x="443615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a:extLst>
                <a:ext uri="{FF2B5EF4-FFF2-40B4-BE49-F238E27FC236}">
                  <a16:creationId xmlns:a16="http://schemas.microsoft.com/office/drawing/2014/main" id="{481FF14D-53DC-4EA3-8425-26F1B0F08F70}"/>
                </a:ext>
              </a:extLst>
            </p:cNvPr>
            <p:cNvSpPr/>
            <p:nvPr>
              <p:extLst>
                <p:ext uri="{386F3935-93C4-4BCD-93E2-E3B085C9AB24}">
                  <p16:designElem xmlns:p16="http://schemas.microsoft.com/office/powerpoint/2015/main" val="1"/>
                </p:ext>
              </p:extLst>
            </p:nvPr>
          </p:nvSpPr>
          <p:spPr bwMode="gray">
            <a:xfrm rot="15922489">
              <a:off x="5347266"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4" name="Nadpis 3">
            <a:extLst>
              <a:ext uri="{FF2B5EF4-FFF2-40B4-BE49-F238E27FC236}">
                <a16:creationId xmlns:a16="http://schemas.microsoft.com/office/drawing/2014/main" id="{BEE2A2FC-96A6-47F3-B19D-ACF1CE7567B9}"/>
              </a:ext>
            </a:extLst>
          </p:cNvPr>
          <p:cNvSpPr>
            <a:spLocks noGrp="1"/>
          </p:cNvSpPr>
          <p:nvPr>
            <p:ph type="ctrTitle"/>
          </p:nvPr>
        </p:nvSpPr>
        <p:spPr>
          <a:xfrm>
            <a:off x="5695061" y="1241266"/>
            <a:ext cx="5428551" cy="3153753"/>
          </a:xfrm>
        </p:spPr>
        <p:txBody>
          <a:bodyPr>
            <a:normAutofit/>
          </a:bodyPr>
          <a:lstStyle/>
          <a:p>
            <a:pPr>
              <a:lnSpc>
                <a:spcPct val="90000"/>
              </a:lnSpc>
            </a:pPr>
            <a:r>
              <a:rPr lang="cs-CZ" sz="2600">
                <a:solidFill>
                  <a:srgbClr val="EBEBEB"/>
                </a:solidFill>
              </a:rPr>
              <a:t>Výzva č. </a:t>
            </a:r>
            <a:r>
              <a:rPr lang="cs-CZ" sz="2600" b="1">
                <a:solidFill>
                  <a:srgbClr val="EBEBEB"/>
                </a:solidFill>
              </a:rPr>
              <a:t>538/03_16_047/CLLD_16_01_129</a:t>
            </a:r>
            <a:br>
              <a:rPr lang="cs-CZ" sz="2600" b="1">
                <a:solidFill>
                  <a:srgbClr val="EBEBEB"/>
                </a:solidFill>
              </a:rPr>
            </a:br>
            <a:r>
              <a:rPr lang="cs-CZ" sz="2600" b="1">
                <a:solidFill>
                  <a:srgbClr val="EBEBEB"/>
                </a:solidFill>
              </a:rPr>
              <a:t>VÝZVA MAS MEZI ÚPOU A METUJÍ – PRORODINNÁ OPATŘENÍ I</a:t>
            </a:r>
            <a:endParaRPr lang="cs-CZ" sz="2600" dirty="0">
              <a:solidFill>
                <a:srgbClr val="EBEBEB"/>
              </a:solidFill>
            </a:endParaRPr>
          </a:p>
        </p:txBody>
      </p:sp>
      <p:sp>
        <p:nvSpPr>
          <p:cNvPr id="5" name="Podnadpis 4">
            <a:extLst>
              <a:ext uri="{FF2B5EF4-FFF2-40B4-BE49-F238E27FC236}">
                <a16:creationId xmlns:a16="http://schemas.microsoft.com/office/drawing/2014/main" id="{CCCB2960-4C01-40CD-B3F0-0AB1374AF39B}"/>
              </a:ext>
            </a:extLst>
          </p:cNvPr>
          <p:cNvSpPr>
            <a:spLocks noGrp="1"/>
          </p:cNvSpPr>
          <p:nvPr>
            <p:ph type="subTitle" idx="1"/>
          </p:nvPr>
        </p:nvSpPr>
        <p:spPr>
          <a:xfrm>
            <a:off x="5695061" y="4591665"/>
            <a:ext cx="5428551" cy="1622322"/>
          </a:xfrm>
        </p:spPr>
        <p:txBody>
          <a:bodyPr>
            <a:normAutofit/>
          </a:bodyPr>
          <a:lstStyle/>
          <a:p>
            <a:r>
              <a:rPr lang="cs-CZ" dirty="0"/>
              <a:t>Hana Kovářová</a:t>
            </a:r>
          </a:p>
        </p:txBody>
      </p:sp>
      <p:pic>
        <p:nvPicPr>
          <p:cNvPr id="2" name="Obrázek 1">
            <a:extLst>
              <a:ext uri="{FF2B5EF4-FFF2-40B4-BE49-F238E27FC236}">
                <a16:creationId xmlns:a16="http://schemas.microsoft.com/office/drawing/2014/main" id="{9E88D94B-AF0D-40CF-8FE2-D57590A9F5B9}"/>
              </a:ext>
            </a:extLst>
          </p:cNvPr>
          <p:cNvPicPr>
            <a:picLocks noChangeAspect="1"/>
          </p:cNvPicPr>
          <p:nvPr/>
        </p:nvPicPr>
        <p:blipFill>
          <a:blip r:embed="rId2"/>
          <a:stretch>
            <a:fillRect/>
          </a:stretch>
        </p:blipFill>
        <p:spPr>
          <a:xfrm>
            <a:off x="202200" y="1541417"/>
            <a:ext cx="4761685" cy="3683725"/>
          </a:xfrm>
          <a:prstGeom prst="rect">
            <a:avLst/>
          </a:prstGeom>
        </p:spPr>
      </p:pic>
    </p:spTree>
    <p:extLst>
      <p:ext uri="{BB962C8B-B14F-4D97-AF65-F5344CB8AC3E}">
        <p14:creationId xmlns:p14="http://schemas.microsoft.com/office/powerpoint/2010/main" val="482981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325AD7-8F47-4F61-A4FE-8789DDBA8F33}"/>
              </a:ext>
            </a:extLst>
          </p:cNvPr>
          <p:cNvSpPr>
            <a:spLocks noGrp="1"/>
          </p:cNvSpPr>
          <p:nvPr>
            <p:ph type="title"/>
          </p:nvPr>
        </p:nvSpPr>
        <p:spPr/>
        <p:txBody>
          <a:bodyPr/>
          <a:lstStyle/>
          <a:p>
            <a:r>
              <a:rPr lang="cs-CZ" dirty="0"/>
              <a:t>CÍLOVÉ SKUPINY</a:t>
            </a:r>
          </a:p>
        </p:txBody>
      </p:sp>
      <p:sp>
        <p:nvSpPr>
          <p:cNvPr id="3" name="Zástupný symbol pro obsah 2">
            <a:extLst>
              <a:ext uri="{FF2B5EF4-FFF2-40B4-BE49-F238E27FC236}">
                <a16:creationId xmlns:a16="http://schemas.microsoft.com/office/drawing/2014/main" id="{AB94C60E-76D7-4AFE-86AD-9C44E958D7DA}"/>
              </a:ext>
            </a:extLst>
          </p:cNvPr>
          <p:cNvSpPr>
            <a:spLocks noGrp="1"/>
          </p:cNvSpPr>
          <p:nvPr>
            <p:ph idx="1"/>
          </p:nvPr>
        </p:nvSpPr>
        <p:spPr/>
        <p:txBody>
          <a:bodyPr/>
          <a:lstStyle/>
          <a:p>
            <a:pPr marL="0" indent="0">
              <a:buNone/>
            </a:pPr>
            <a:r>
              <a:rPr lang="cs-CZ" b="1" dirty="0"/>
              <a:t>Podmínky vymezující cílovou skupinu rodičů využívajících služeb péče o děti:  </a:t>
            </a:r>
          </a:p>
          <a:p>
            <a:r>
              <a:rPr lang="cs-CZ" dirty="0"/>
              <a:t>U cílové skupiny rodičů dětí musí být zajištěna vazba na trh práce. Příjemce má pro každé dítě využívající služeb v rámci projektu písemně doloženo, že oba rodiče (resp. jiné osoby pečující o dítě ve společné domácnosti) splňují jedno z následujících kritérií:  </a:t>
            </a:r>
          </a:p>
          <a:p>
            <a:r>
              <a:rPr lang="cs-CZ" dirty="0"/>
              <a:t>jsou zaměstnaní, vykonávají podnikatelskou činnost,  </a:t>
            </a:r>
          </a:p>
          <a:p>
            <a:r>
              <a:rPr lang="cs-CZ" dirty="0"/>
              <a:t>v případě nezaměstnanosti si zaměstnání aktivně hledají, jsou zapojeni v procesu vzdělávání či rekvalifikace. </a:t>
            </a:r>
          </a:p>
        </p:txBody>
      </p:sp>
    </p:spTree>
    <p:extLst>
      <p:ext uri="{BB962C8B-B14F-4D97-AF65-F5344CB8AC3E}">
        <p14:creationId xmlns:p14="http://schemas.microsoft.com/office/powerpoint/2010/main" val="4198984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4BCC9A-E90B-45DB-A8F3-26B4047D8799}"/>
              </a:ext>
            </a:extLst>
          </p:cNvPr>
          <p:cNvSpPr>
            <a:spLocks noGrp="1"/>
          </p:cNvSpPr>
          <p:nvPr>
            <p:ph type="title"/>
          </p:nvPr>
        </p:nvSpPr>
        <p:spPr/>
        <p:txBody>
          <a:bodyPr/>
          <a:lstStyle/>
          <a:p>
            <a:r>
              <a:rPr lang="cs-CZ" dirty="0"/>
              <a:t>CÍLOVÉ SKUPINY</a:t>
            </a:r>
          </a:p>
        </p:txBody>
      </p:sp>
      <p:sp>
        <p:nvSpPr>
          <p:cNvPr id="3" name="Zástupný symbol pro obsah 2">
            <a:extLst>
              <a:ext uri="{FF2B5EF4-FFF2-40B4-BE49-F238E27FC236}">
                <a16:creationId xmlns:a16="http://schemas.microsoft.com/office/drawing/2014/main" id="{3AB201DB-6724-4705-A485-9EB12B614E1D}"/>
              </a:ext>
            </a:extLst>
          </p:cNvPr>
          <p:cNvSpPr>
            <a:spLocks noGrp="1"/>
          </p:cNvSpPr>
          <p:nvPr>
            <p:ph idx="1"/>
          </p:nvPr>
        </p:nvSpPr>
        <p:spPr>
          <a:xfrm>
            <a:off x="1154954" y="2349908"/>
            <a:ext cx="9808014" cy="3952567"/>
          </a:xfrm>
        </p:spPr>
        <p:txBody>
          <a:bodyPr>
            <a:noAutofit/>
          </a:bodyPr>
          <a:lstStyle/>
          <a:p>
            <a:pPr marL="0" indent="0">
              <a:buNone/>
            </a:pPr>
            <a:r>
              <a:rPr lang="cs-CZ" sz="1600" b="1" dirty="0"/>
              <a:t>Osoby pečující o dítě jsou uvedeny v přihlášce dítěte do zařízení. V případě střídavé péče stačí uvést údaje pro jednu z domácností, kde dítě pobývá. Spolu s přihláškou rodič doloží následující doklady:  </a:t>
            </a:r>
          </a:p>
          <a:p>
            <a:r>
              <a:rPr lang="cs-CZ" sz="1600" dirty="0"/>
              <a:t>zaměstnaný rodič doloží potvrzení zaměstnavatele o pracovním poměru (pracovní smlouva, DPP, DPČ) s uvedením doby trvání pracovního poměru; OSVČ doloží potvrzení ČSSZ o úhradě odvodů na sociální pojištění  </a:t>
            </a:r>
          </a:p>
          <a:p>
            <a:r>
              <a:rPr lang="cs-CZ" sz="1600" dirty="0"/>
              <a:t>nezaměstnaný rodič (případně jiná pečující osoba) doloží potvrzení z ÚP ČR o tom, že je veden v evidenci uchazečů o zaměstnání (popř. potvrzení od pomáhající organizace); osoby v procesu vzdělávání doloží potvrzení o studiu  </a:t>
            </a:r>
          </a:p>
          <a:p>
            <a:r>
              <a:rPr lang="cs-CZ" sz="1600" dirty="0"/>
              <a:t>osoby absolvující rekvalifikační kurz doloží potvrzení o účasti na rekvalifikačním kurzu a certifikát/potvrzení o jeho úspěšném ukončení, pokud byl kurz ukončen v době konání projektu  </a:t>
            </a:r>
          </a:p>
          <a:p>
            <a:pPr marL="0" indent="0">
              <a:buNone/>
            </a:pPr>
            <a:r>
              <a:rPr lang="cs-CZ" sz="1600" dirty="0"/>
              <a:t>Aktualizovaná potvrzení budou předkládána s každou zprávou o realizaci projektu. V případě OSVČ se aktualizované potvrzení dokládá zpětně vždy s ročním vyúčtováním plateb pojistného. </a:t>
            </a:r>
          </a:p>
        </p:txBody>
      </p:sp>
    </p:spTree>
    <p:extLst>
      <p:ext uri="{BB962C8B-B14F-4D97-AF65-F5344CB8AC3E}">
        <p14:creationId xmlns:p14="http://schemas.microsoft.com/office/powerpoint/2010/main" val="921313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FB411A-614E-4495-A0EE-377E63375502}"/>
              </a:ext>
            </a:extLst>
          </p:cNvPr>
          <p:cNvSpPr>
            <a:spLocks noGrp="1"/>
          </p:cNvSpPr>
          <p:nvPr>
            <p:ph type="title"/>
          </p:nvPr>
        </p:nvSpPr>
        <p:spPr>
          <a:xfrm>
            <a:off x="1154954" y="973668"/>
            <a:ext cx="9719523" cy="706964"/>
          </a:xfrm>
        </p:spPr>
        <p:txBody>
          <a:bodyPr/>
          <a:lstStyle/>
          <a:p>
            <a:r>
              <a:rPr lang="cs-CZ" dirty="0"/>
              <a:t>MÍRA PODPORY – ROZPAD FINANCOVÁNÍ</a:t>
            </a:r>
          </a:p>
        </p:txBody>
      </p:sp>
      <p:graphicFrame>
        <p:nvGraphicFramePr>
          <p:cNvPr id="4" name="Zástupný symbol pro obsah 3">
            <a:extLst>
              <a:ext uri="{FF2B5EF4-FFF2-40B4-BE49-F238E27FC236}">
                <a16:creationId xmlns:a16="http://schemas.microsoft.com/office/drawing/2014/main" id="{E1A64E8F-1652-4A64-80E6-1363372C2FB0}"/>
              </a:ext>
            </a:extLst>
          </p:cNvPr>
          <p:cNvGraphicFramePr>
            <a:graphicFrameLocks noGrp="1"/>
          </p:cNvGraphicFramePr>
          <p:nvPr>
            <p:ph idx="1"/>
            <p:extLst>
              <p:ext uri="{D42A27DB-BD31-4B8C-83A1-F6EECF244321}">
                <p14:modId xmlns:p14="http://schemas.microsoft.com/office/powerpoint/2010/main" val="301779147"/>
              </p:ext>
            </p:extLst>
          </p:nvPr>
        </p:nvGraphicFramePr>
        <p:xfrm>
          <a:off x="1154954" y="2357693"/>
          <a:ext cx="9960077" cy="4335700"/>
        </p:xfrm>
        <a:graphic>
          <a:graphicData uri="http://schemas.openxmlformats.org/drawingml/2006/table">
            <a:tbl>
              <a:tblPr firstRow="1" bandRow="1">
                <a:tableStyleId>{5C22544A-7EE6-4342-B048-85BDC9FD1C3A}</a:tableStyleId>
              </a:tblPr>
              <a:tblGrid>
                <a:gridCol w="6695768">
                  <a:extLst>
                    <a:ext uri="{9D8B030D-6E8A-4147-A177-3AD203B41FA5}">
                      <a16:colId xmlns:a16="http://schemas.microsoft.com/office/drawing/2014/main" val="1923396127"/>
                    </a:ext>
                  </a:extLst>
                </a:gridCol>
                <a:gridCol w="1061884">
                  <a:extLst>
                    <a:ext uri="{9D8B030D-6E8A-4147-A177-3AD203B41FA5}">
                      <a16:colId xmlns:a16="http://schemas.microsoft.com/office/drawing/2014/main" val="2322069125"/>
                    </a:ext>
                  </a:extLst>
                </a:gridCol>
                <a:gridCol w="1194955">
                  <a:extLst>
                    <a:ext uri="{9D8B030D-6E8A-4147-A177-3AD203B41FA5}">
                      <a16:colId xmlns:a16="http://schemas.microsoft.com/office/drawing/2014/main" val="132693762"/>
                    </a:ext>
                  </a:extLst>
                </a:gridCol>
                <a:gridCol w="1007470">
                  <a:extLst>
                    <a:ext uri="{9D8B030D-6E8A-4147-A177-3AD203B41FA5}">
                      <a16:colId xmlns:a16="http://schemas.microsoft.com/office/drawing/2014/main" val="4247234716"/>
                    </a:ext>
                  </a:extLst>
                </a:gridCol>
              </a:tblGrid>
              <a:tr h="718165">
                <a:tc>
                  <a:txBody>
                    <a:bodyPr/>
                    <a:lstStyle/>
                    <a:p>
                      <a:pPr algn="ctr"/>
                      <a:r>
                        <a:rPr lang="cs-CZ" dirty="0"/>
                        <a:t>Typ příjemce</a:t>
                      </a:r>
                    </a:p>
                  </a:txBody>
                  <a:tcPr anchor="ctr"/>
                </a:tc>
                <a:tc>
                  <a:txBody>
                    <a:bodyPr/>
                    <a:lstStyle/>
                    <a:p>
                      <a:pPr algn="ctr"/>
                      <a:r>
                        <a:rPr lang="cs-CZ" dirty="0"/>
                        <a:t>EU</a:t>
                      </a:r>
                    </a:p>
                  </a:txBody>
                  <a:tcPr anchor="ctr"/>
                </a:tc>
                <a:tc>
                  <a:txBody>
                    <a:bodyPr/>
                    <a:lstStyle/>
                    <a:p>
                      <a:pPr algn="ctr"/>
                      <a:r>
                        <a:rPr lang="cs-CZ" dirty="0"/>
                        <a:t>Příjemce</a:t>
                      </a:r>
                    </a:p>
                  </a:txBody>
                  <a:tcPr anchor="ctr"/>
                </a:tc>
                <a:tc>
                  <a:txBody>
                    <a:bodyPr/>
                    <a:lstStyle/>
                    <a:p>
                      <a:pPr algn="ctr"/>
                      <a:r>
                        <a:rPr lang="cs-CZ" dirty="0"/>
                        <a:t>SR</a:t>
                      </a:r>
                    </a:p>
                  </a:txBody>
                  <a:tcPr anchor="ctr"/>
                </a:tc>
                <a:extLst>
                  <a:ext uri="{0D108BD9-81ED-4DB2-BD59-A6C34878D82A}">
                    <a16:rowId xmlns:a16="http://schemas.microsoft.com/office/drawing/2014/main" val="4273129469"/>
                  </a:ext>
                </a:extLst>
              </a:tr>
              <a:tr h="718165">
                <a:tc>
                  <a:txBody>
                    <a:bodyPr/>
                    <a:lstStyle/>
                    <a:p>
                      <a:pPr algn="ctr"/>
                      <a:r>
                        <a:rPr lang="cs-CZ" dirty="0"/>
                        <a:t>Školy a školská zařízení zřizovaná ministerstvy dle školského zákona (č. 561/2004 Sb.)</a:t>
                      </a:r>
                    </a:p>
                  </a:txBody>
                  <a:tcPr anchor="ctr"/>
                </a:tc>
                <a:tc>
                  <a:txBody>
                    <a:bodyPr/>
                    <a:lstStyle/>
                    <a:p>
                      <a:pPr algn="ctr"/>
                      <a:r>
                        <a:rPr lang="cs-CZ" dirty="0"/>
                        <a:t>85%</a:t>
                      </a:r>
                    </a:p>
                  </a:txBody>
                  <a:tcPr anchor="ctr"/>
                </a:tc>
                <a:tc>
                  <a:txBody>
                    <a:bodyPr/>
                    <a:lstStyle/>
                    <a:p>
                      <a:pPr algn="ctr"/>
                      <a:r>
                        <a:rPr lang="cs-CZ" dirty="0"/>
                        <a:t>0%</a:t>
                      </a:r>
                    </a:p>
                  </a:txBody>
                  <a:tcPr anchor="ctr"/>
                </a:tc>
                <a:tc>
                  <a:txBody>
                    <a:bodyPr/>
                    <a:lstStyle/>
                    <a:p>
                      <a:pPr algn="ctr"/>
                      <a:r>
                        <a:rPr lang="cs-CZ" dirty="0"/>
                        <a:t>15%</a:t>
                      </a:r>
                    </a:p>
                  </a:txBody>
                  <a:tcPr anchor="ctr"/>
                </a:tc>
                <a:extLst>
                  <a:ext uri="{0D108BD9-81ED-4DB2-BD59-A6C34878D82A}">
                    <a16:rowId xmlns:a16="http://schemas.microsoft.com/office/drawing/2014/main" val="4243155280"/>
                  </a:ext>
                </a:extLst>
              </a:tr>
              <a:tr h="718165">
                <a:tc>
                  <a:txBody>
                    <a:bodyPr/>
                    <a:lstStyle/>
                    <a:p>
                      <a:pPr algn="ctr"/>
                      <a:r>
                        <a:rPr lang="cs-CZ" dirty="0"/>
                        <a:t>Obce  Příspěvkové organizace zřizované kraji a obcemi (s výjimkou škol a školských zařízení) Dobrovolné svazky obcí </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85%</a:t>
                      </a:r>
                    </a:p>
                    <a:p>
                      <a:pPr algn="ctr"/>
                      <a:endParaRPr lang="cs-CZ" dirty="0"/>
                    </a:p>
                  </a:txBody>
                  <a:tcPr anchor="ctr"/>
                </a:tc>
                <a:tc>
                  <a:txBody>
                    <a:bodyPr/>
                    <a:lstStyle/>
                    <a:p>
                      <a:pPr algn="ctr"/>
                      <a:r>
                        <a:rPr lang="cs-CZ" dirty="0"/>
                        <a:t>5%</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10%</a:t>
                      </a:r>
                    </a:p>
                    <a:p>
                      <a:pPr algn="ctr"/>
                      <a:endParaRPr lang="cs-CZ" dirty="0"/>
                    </a:p>
                  </a:txBody>
                  <a:tcPr anchor="ctr"/>
                </a:tc>
                <a:extLst>
                  <a:ext uri="{0D108BD9-81ED-4DB2-BD59-A6C34878D82A}">
                    <a16:rowId xmlns:a16="http://schemas.microsoft.com/office/drawing/2014/main" val="514009969"/>
                  </a:ext>
                </a:extLst>
              </a:tr>
              <a:tr h="718165">
                <a:tc>
                  <a:txBody>
                    <a:bodyPr/>
                    <a:lstStyle/>
                    <a:p>
                      <a:pPr algn="ctr"/>
                      <a:r>
                        <a:rPr lang="cs-CZ" dirty="0"/>
                        <a:t>Právnické osoby vykonávající činnost škol a školských zařízení (zapsané ve školském rejstříku)</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85%</a:t>
                      </a:r>
                    </a:p>
                    <a:p>
                      <a:pPr algn="ctr"/>
                      <a:endParaRPr lang="cs-CZ" dirty="0"/>
                    </a:p>
                  </a:txBody>
                  <a:tcPr anchor="ctr"/>
                </a:tc>
                <a:tc>
                  <a:txBody>
                    <a:bodyPr/>
                    <a:lstStyle/>
                    <a:p>
                      <a:pPr algn="ctr"/>
                      <a:r>
                        <a:rPr lang="cs-CZ" dirty="0"/>
                        <a:t>0%</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15%</a:t>
                      </a:r>
                    </a:p>
                    <a:p>
                      <a:pPr algn="ctr"/>
                      <a:endParaRPr lang="cs-CZ" dirty="0"/>
                    </a:p>
                  </a:txBody>
                  <a:tcPr anchor="ctr"/>
                </a:tc>
                <a:extLst>
                  <a:ext uri="{0D108BD9-81ED-4DB2-BD59-A6C34878D82A}">
                    <a16:rowId xmlns:a16="http://schemas.microsoft.com/office/drawing/2014/main" val="3253360121"/>
                  </a:ext>
                </a:extLst>
              </a:tr>
              <a:tr h="700875">
                <a:tc>
                  <a:txBody>
                    <a:bodyPr/>
                    <a:lstStyle/>
                    <a:p>
                      <a:pPr algn="ctr"/>
                      <a:r>
                        <a:rPr lang="cs-CZ" dirty="0"/>
                        <a:t>Soukromoprávní subjekty vykonávající veřejně prospěšnou činnost: Obecně prospěšné společnosti, Spolky Ústavy, Církve a náboženské společnosti, Nadace a nadační fondy, Místní akční skupiny, Hospodářská komora, Agrární komora,  Svazy, asociace </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85%</a:t>
                      </a:r>
                    </a:p>
                    <a:p>
                      <a:pPr algn="ctr"/>
                      <a:endParaRPr lang="cs-CZ" dirty="0"/>
                    </a:p>
                  </a:txBody>
                  <a:tcPr anchor="ctr"/>
                </a:tc>
                <a:tc>
                  <a:txBody>
                    <a:bodyPr/>
                    <a:lstStyle/>
                    <a:p>
                      <a:pPr algn="ctr"/>
                      <a:r>
                        <a:rPr lang="cs-CZ" dirty="0"/>
                        <a:t>0%</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15%</a:t>
                      </a:r>
                    </a:p>
                    <a:p>
                      <a:pPr algn="ctr"/>
                      <a:endParaRPr lang="cs-CZ" dirty="0"/>
                    </a:p>
                  </a:txBody>
                  <a:tcPr anchor="ctr"/>
                </a:tc>
                <a:extLst>
                  <a:ext uri="{0D108BD9-81ED-4DB2-BD59-A6C34878D82A}">
                    <a16:rowId xmlns:a16="http://schemas.microsoft.com/office/drawing/2014/main" val="1713816832"/>
                  </a:ext>
                </a:extLst>
              </a:tr>
            </a:tbl>
          </a:graphicData>
        </a:graphic>
      </p:graphicFrame>
    </p:spTree>
    <p:extLst>
      <p:ext uri="{BB962C8B-B14F-4D97-AF65-F5344CB8AC3E}">
        <p14:creationId xmlns:p14="http://schemas.microsoft.com/office/powerpoint/2010/main" val="3144070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60D7A6-61F1-4D2E-9E64-C7AAA1B72974}"/>
              </a:ext>
            </a:extLst>
          </p:cNvPr>
          <p:cNvSpPr>
            <a:spLocks noGrp="1"/>
          </p:cNvSpPr>
          <p:nvPr>
            <p:ph type="title"/>
          </p:nvPr>
        </p:nvSpPr>
        <p:spPr>
          <a:xfrm>
            <a:off x="1154954" y="973668"/>
            <a:ext cx="9454052" cy="706964"/>
          </a:xfrm>
        </p:spPr>
        <p:txBody>
          <a:bodyPr/>
          <a:lstStyle/>
          <a:p>
            <a:r>
              <a:rPr lang="cs-CZ" dirty="0"/>
              <a:t>MÍRA PODPORY – ROZPAD FINANCOVÁNÍ</a:t>
            </a:r>
          </a:p>
        </p:txBody>
      </p:sp>
      <p:graphicFrame>
        <p:nvGraphicFramePr>
          <p:cNvPr id="7" name="Zástupný symbol pro obsah 6">
            <a:extLst>
              <a:ext uri="{FF2B5EF4-FFF2-40B4-BE49-F238E27FC236}">
                <a16:creationId xmlns:a16="http://schemas.microsoft.com/office/drawing/2014/main" id="{67A545F6-8C9B-4032-8366-25EA483B3D10}"/>
              </a:ext>
            </a:extLst>
          </p:cNvPr>
          <p:cNvGraphicFramePr>
            <a:graphicFrameLocks noGrp="1"/>
          </p:cNvGraphicFramePr>
          <p:nvPr>
            <p:ph idx="1"/>
            <p:extLst>
              <p:ext uri="{D42A27DB-BD31-4B8C-83A1-F6EECF244321}">
                <p14:modId xmlns:p14="http://schemas.microsoft.com/office/powerpoint/2010/main" val="2408626053"/>
              </p:ext>
            </p:extLst>
          </p:nvPr>
        </p:nvGraphicFramePr>
        <p:xfrm>
          <a:off x="1118623" y="2642829"/>
          <a:ext cx="10326124" cy="2795393"/>
        </p:xfrm>
        <a:graphic>
          <a:graphicData uri="http://schemas.openxmlformats.org/drawingml/2006/table">
            <a:tbl>
              <a:tblPr firstRow="1" bandRow="1">
                <a:tableStyleId>{5C22544A-7EE6-4342-B048-85BDC9FD1C3A}</a:tableStyleId>
              </a:tblPr>
              <a:tblGrid>
                <a:gridCol w="7414008">
                  <a:extLst>
                    <a:ext uri="{9D8B030D-6E8A-4147-A177-3AD203B41FA5}">
                      <a16:colId xmlns:a16="http://schemas.microsoft.com/office/drawing/2014/main" val="1663526829"/>
                    </a:ext>
                  </a:extLst>
                </a:gridCol>
                <a:gridCol w="837598">
                  <a:extLst>
                    <a:ext uri="{9D8B030D-6E8A-4147-A177-3AD203B41FA5}">
                      <a16:colId xmlns:a16="http://schemas.microsoft.com/office/drawing/2014/main" val="3979975223"/>
                    </a:ext>
                  </a:extLst>
                </a:gridCol>
                <a:gridCol w="1314835">
                  <a:extLst>
                    <a:ext uri="{9D8B030D-6E8A-4147-A177-3AD203B41FA5}">
                      <a16:colId xmlns:a16="http://schemas.microsoft.com/office/drawing/2014/main" val="1458151668"/>
                    </a:ext>
                  </a:extLst>
                </a:gridCol>
                <a:gridCol w="759683">
                  <a:extLst>
                    <a:ext uri="{9D8B030D-6E8A-4147-A177-3AD203B41FA5}">
                      <a16:colId xmlns:a16="http://schemas.microsoft.com/office/drawing/2014/main" val="190121376"/>
                    </a:ext>
                  </a:extLst>
                </a:gridCol>
              </a:tblGrid>
              <a:tr h="155913">
                <a:tc>
                  <a:txBody>
                    <a:bodyPr/>
                    <a:lstStyle/>
                    <a:p>
                      <a:pPr algn="ctr"/>
                      <a:r>
                        <a:rPr lang="cs-CZ" dirty="0"/>
                        <a:t>Typ příjemce</a:t>
                      </a:r>
                    </a:p>
                  </a:txBody>
                  <a:tcPr anchor="ctr"/>
                </a:tc>
                <a:tc>
                  <a:txBody>
                    <a:bodyPr/>
                    <a:lstStyle/>
                    <a:p>
                      <a:pPr algn="ctr"/>
                      <a:r>
                        <a:rPr lang="cs-CZ" dirty="0"/>
                        <a:t>EU</a:t>
                      </a:r>
                    </a:p>
                  </a:txBody>
                  <a:tcPr anchor="ctr"/>
                </a:tc>
                <a:tc>
                  <a:txBody>
                    <a:bodyPr/>
                    <a:lstStyle/>
                    <a:p>
                      <a:pPr algn="ctr"/>
                      <a:r>
                        <a:rPr lang="cs-CZ" dirty="0"/>
                        <a:t>Příjemce</a:t>
                      </a:r>
                    </a:p>
                  </a:txBody>
                  <a:tcPr anchor="ctr"/>
                </a:tc>
                <a:tc>
                  <a:txBody>
                    <a:bodyPr/>
                    <a:lstStyle/>
                    <a:p>
                      <a:pPr algn="ctr"/>
                      <a:r>
                        <a:rPr lang="cs-CZ" dirty="0"/>
                        <a:t>SR</a:t>
                      </a:r>
                    </a:p>
                  </a:txBody>
                  <a:tcPr anchor="ctr"/>
                </a:tc>
                <a:extLst>
                  <a:ext uri="{0D108BD9-81ED-4DB2-BD59-A6C34878D82A}">
                    <a16:rowId xmlns:a16="http://schemas.microsoft.com/office/drawing/2014/main" val="427135351"/>
                  </a:ext>
                </a:extLst>
              </a:tr>
              <a:tr h="2429633">
                <a:tc>
                  <a:txBody>
                    <a:bodyPr/>
                    <a:lstStyle/>
                    <a:p>
                      <a:pPr algn="ctr"/>
                      <a:r>
                        <a:rPr lang="cs-CZ" dirty="0"/>
                        <a:t>Ostatní subjekty neobsažené ve výše uvedených kategoriích: </a:t>
                      </a:r>
                    </a:p>
                    <a:p>
                      <a:pPr algn="ctr"/>
                      <a:r>
                        <a:rPr lang="cs-CZ" dirty="0"/>
                        <a:t> Obchodní společnosti:  - veřejná obchodní společnost  - komanditní společnost  - společnost s ručením omezeným  - akciová společnost  - evropská společnost   - evropské hospodářské zájmové sdružení </a:t>
                      </a:r>
                    </a:p>
                    <a:p>
                      <a:pPr algn="ctr"/>
                      <a:r>
                        <a:rPr lang="cs-CZ" dirty="0"/>
                        <a:t> Státní podniky </a:t>
                      </a:r>
                    </a:p>
                    <a:p>
                      <a:pPr algn="ctr"/>
                      <a:r>
                        <a:rPr lang="cs-CZ" dirty="0"/>
                        <a:t> Družstva: - družstvo  - evropská družstevní společnost </a:t>
                      </a:r>
                    </a:p>
                    <a:p>
                      <a:pPr algn="ctr"/>
                      <a:r>
                        <a:rPr lang="cs-CZ" dirty="0"/>
                        <a:t> OSVČ Profesní komory</a:t>
                      </a:r>
                    </a:p>
                  </a:txBody>
                  <a:tcPr anchor="ctr"/>
                </a:tc>
                <a:tc>
                  <a:txBody>
                    <a:bodyPr/>
                    <a:lstStyle/>
                    <a:p>
                      <a:pPr algn="ctr"/>
                      <a:r>
                        <a:rPr lang="cs-CZ" dirty="0"/>
                        <a:t>85%</a:t>
                      </a:r>
                    </a:p>
                  </a:txBody>
                  <a:tcPr anchor="ctr"/>
                </a:tc>
                <a:tc>
                  <a:txBody>
                    <a:bodyPr/>
                    <a:lstStyle/>
                    <a:p>
                      <a:pPr algn="ctr"/>
                      <a:r>
                        <a:rPr lang="cs-CZ" dirty="0"/>
                        <a:t>15%</a:t>
                      </a:r>
                    </a:p>
                  </a:txBody>
                  <a:tcPr anchor="ctr"/>
                </a:tc>
                <a:tc>
                  <a:txBody>
                    <a:bodyPr/>
                    <a:lstStyle/>
                    <a:p>
                      <a:pPr algn="ctr"/>
                      <a:r>
                        <a:rPr lang="cs-CZ" dirty="0"/>
                        <a:t>0%</a:t>
                      </a:r>
                    </a:p>
                  </a:txBody>
                  <a:tcPr anchor="ctr"/>
                </a:tc>
                <a:extLst>
                  <a:ext uri="{0D108BD9-81ED-4DB2-BD59-A6C34878D82A}">
                    <a16:rowId xmlns:a16="http://schemas.microsoft.com/office/drawing/2014/main" val="1985191561"/>
                  </a:ext>
                </a:extLst>
              </a:tr>
            </a:tbl>
          </a:graphicData>
        </a:graphic>
      </p:graphicFrame>
    </p:spTree>
    <p:extLst>
      <p:ext uri="{BB962C8B-B14F-4D97-AF65-F5344CB8AC3E}">
        <p14:creationId xmlns:p14="http://schemas.microsoft.com/office/powerpoint/2010/main" val="1095712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48D43C-4A5E-41E8-851A-3911361FA48A}"/>
              </a:ext>
            </a:extLst>
          </p:cNvPr>
          <p:cNvSpPr>
            <a:spLocks noGrp="1"/>
          </p:cNvSpPr>
          <p:nvPr>
            <p:ph type="title"/>
          </p:nvPr>
        </p:nvSpPr>
        <p:spPr/>
        <p:txBody>
          <a:bodyPr/>
          <a:lstStyle/>
          <a:p>
            <a:r>
              <a:rPr lang="cs-CZ" dirty="0"/>
              <a:t>PODPOROVANÉ AKTIVITY</a:t>
            </a:r>
          </a:p>
        </p:txBody>
      </p:sp>
      <p:sp>
        <p:nvSpPr>
          <p:cNvPr id="3" name="Zástupný symbol pro obsah 2">
            <a:extLst>
              <a:ext uri="{FF2B5EF4-FFF2-40B4-BE49-F238E27FC236}">
                <a16:creationId xmlns:a16="http://schemas.microsoft.com/office/drawing/2014/main" id="{ED7A3A1B-E144-4964-800C-FFE3F3FDE6D0}"/>
              </a:ext>
            </a:extLst>
          </p:cNvPr>
          <p:cNvSpPr>
            <a:spLocks noGrp="1"/>
          </p:cNvSpPr>
          <p:nvPr>
            <p:ph idx="1"/>
          </p:nvPr>
        </p:nvSpPr>
        <p:spPr>
          <a:xfrm>
            <a:off x="1154953" y="2387189"/>
            <a:ext cx="9404891" cy="4298745"/>
          </a:xfrm>
        </p:spPr>
        <p:txBody>
          <a:bodyPr>
            <a:noAutofit/>
          </a:bodyPr>
          <a:lstStyle/>
          <a:p>
            <a:pPr marL="0" indent="0">
              <a:buNone/>
            </a:pPr>
            <a:r>
              <a:rPr lang="cs-CZ" b="1" dirty="0"/>
              <a:t>a) Zařízení péče o děti zajišťující péči o děti v době mimo školní vyučování (ranní či odpolední pobyt) </a:t>
            </a:r>
          </a:p>
          <a:p>
            <a:r>
              <a:rPr lang="cs-CZ" dirty="0"/>
              <a:t>Podpora určena na vybudování zařízení a zajištění služeb péče o děti mimo režim vyhlášky č. 74/2005 Sb., o zájmovém vzdělávání.  </a:t>
            </a:r>
          </a:p>
          <a:p>
            <a:r>
              <a:rPr lang="cs-CZ" dirty="0"/>
              <a:t>Jedná se o zakládání a provozování zařízení, která doplní chybějící kapacitu stávajících institucionálních forem tohoto typu (školní družiny, kluby) s dobou provozu odpovídající potřebám rodičů (oproti současné nabídce družin též v časných ranních hodinách a až do pozdního odpoledne). V této souvislosti je pro iniciátory projektu žádoucí spolupracovat s místně příslušnou školou.  </a:t>
            </a:r>
          </a:p>
          <a:p>
            <a:r>
              <a:rPr lang="cs-CZ" dirty="0"/>
              <a:t>Cílem je zajištění péče o děti v době mimo školní vyučování, kdy jsou rodiče v zaměstnání.  </a:t>
            </a:r>
          </a:p>
          <a:p>
            <a:r>
              <a:rPr lang="cs-CZ" dirty="0"/>
              <a:t>Nejde tedy o podporu mimoškolních vzdělávacích aktivit, nýbrž o posílení služeb zajišťujících péči o děti. </a:t>
            </a:r>
          </a:p>
        </p:txBody>
      </p:sp>
    </p:spTree>
    <p:extLst>
      <p:ext uri="{BB962C8B-B14F-4D97-AF65-F5344CB8AC3E}">
        <p14:creationId xmlns:p14="http://schemas.microsoft.com/office/powerpoint/2010/main" val="382538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585E53-3B00-43EA-88A7-FE7C5BD15E14}"/>
              </a:ext>
            </a:extLst>
          </p:cNvPr>
          <p:cNvSpPr>
            <a:spLocks noGrp="1"/>
          </p:cNvSpPr>
          <p:nvPr>
            <p:ph type="title"/>
          </p:nvPr>
        </p:nvSpPr>
        <p:spPr/>
        <p:txBody>
          <a:bodyPr/>
          <a:lstStyle/>
          <a:p>
            <a:r>
              <a:rPr lang="cs-CZ" dirty="0"/>
              <a:t>PODPOROVANÉ AKTIVITY</a:t>
            </a:r>
          </a:p>
        </p:txBody>
      </p:sp>
      <p:sp>
        <p:nvSpPr>
          <p:cNvPr id="3" name="Zástupný symbol pro obsah 2">
            <a:extLst>
              <a:ext uri="{FF2B5EF4-FFF2-40B4-BE49-F238E27FC236}">
                <a16:creationId xmlns:a16="http://schemas.microsoft.com/office/drawing/2014/main" id="{B3BB0BC7-3E25-4581-A289-8C05EDA9BEF6}"/>
              </a:ext>
            </a:extLst>
          </p:cNvPr>
          <p:cNvSpPr>
            <a:spLocks noGrp="1"/>
          </p:cNvSpPr>
          <p:nvPr>
            <p:ph idx="1"/>
          </p:nvPr>
        </p:nvSpPr>
        <p:spPr>
          <a:xfrm>
            <a:off x="1154953" y="2220042"/>
            <a:ext cx="10171807" cy="4485557"/>
          </a:xfrm>
        </p:spPr>
        <p:txBody>
          <a:bodyPr>
            <a:normAutofit fontScale="92500"/>
          </a:bodyPr>
          <a:lstStyle/>
          <a:p>
            <a:pPr marL="0" indent="0">
              <a:buNone/>
            </a:pPr>
            <a:r>
              <a:rPr lang="cs-CZ" b="1" dirty="0"/>
              <a:t>Podmínky realizace: </a:t>
            </a:r>
          </a:p>
          <a:p>
            <a:r>
              <a:rPr lang="cs-CZ" dirty="0"/>
              <a:t>zařízení je určeno pro děti, které jsou žáky 1. stupně ZŠ (popř. přípravné třídy ZŠ)</a:t>
            </a:r>
          </a:p>
          <a:p>
            <a:r>
              <a:rPr lang="cs-CZ" dirty="0"/>
              <a:t>minimální kapacita zřizovaného zařízení je 5 dětí, přičemž optimální počet dětí na jednu pečující osobu je nejvýše 15  </a:t>
            </a:r>
          </a:p>
          <a:p>
            <a:r>
              <a:rPr lang="cs-CZ" dirty="0"/>
              <a:t>do rozpočtu projektu je možné zahrnout také náklady na doprovody dětí před/po vyučování do/z provozovaného zařízení a náklady na pečující osobu v době pobytu skupiny dětí ve venkovních prostorách tak, aby se skupinou dětí byly vždy 2 pečující osoby</a:t>
            </a:r>
          </a:p>
          <a:p>
            <a:r>
              <a:rPr lang="cs-CZ" dirty="0"/>
              <a:t>služby péče o děti mohou být poskytovány i v prostorách, ve kterých je provozována družina podle školského zákona; není však možný překryv doby provozu obou zařízení, ta musí být přesně odlišena, tomu pak bude odpovídat i výše nájemného (náklady na vybavení budou způsobilé pouze proporcionálně ve vztahu k využití pro a mimo projekt) </a:t>
            </a:r>
          </a:p>
          <a:p>
            <a:r>
              <a:rPr lang="cs-CZ" dirty="0"/>
              <a:t>s rodiči dětí musí příjemce v průběhu realizace uzavřít písemnou smlouvu o poskytování služby s aktualizací na každé pololetí školního roku (podmínka realizace projektu; není součástí žádosti o podporu) </a:t>
            </a:r>
          </a:p>
        </p:txBody>
      </p:sp>
    </p:spTree>
    <p:extLst>
      <p:ext uri="{BB962C8B-B14F-4D97-AF65-F5344CB8AC3E}">
        <p14:creationId xmlns:p14="http://schemas.microsoft.com/office/powerpoint/2010/main" val="221231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B7785D-83BD-410E-A5B2-35CF19863FEE}"/>
              </a:ext>
            </a:extLst>
          </p:cNvPr>
          <p:cNvSpPr>
            <a:spLocks noGrp="1"/>
          </p:cNvSpPr>
          <p:nvPr>
            <p:ph type="title"/>
          </p:nvPr>
        </p:nvSpPr>
        <p:spPr/>
        <p:txBody>
          <a:bodyPr/>
          <a:lstStyle/>
          <a:p>
            <a:r>
              <a:rPr lang="cs-CZ" dirty="0"/>
              <a:t>PODPOROVANÉ AKTIVITY</a:t>
            </a:r>
          </a:p>
        </p:txBody>
      </p:sp>
      <p:sp>
        <p:nvSpPr>
          <p:cNvPr id="3" name="Zástupný symbol pro obsah 2">
            <a:extLst>
              <a:ext uri="{FF2B5EF4-FFF2-40B4-BE49-F238E27FC236}">
                <a16:creationId xmlns:a16="http://schemas.microsoft.com/office/drawing/2014/main" id="{A95154EC-CB9B-47BD-9040-2AADAC9F5D94}"/>
              </a:ext>
            </a:extLst>
          </p:cNvPr>
          <p:cNvSpPr>
            <a:spLocks noGrp="1"/>
          </p:cNvSpPr>
          <p:nvPr>
            <p:ph idx="1"/>
          </p:nvPr>
        </p:nvSpPr>
        <p:spPr>
          <a:xfrm>
            <a:off x="1154954" y="2298700"/>
            <a:ext cx="9631033" cy="4328242"/>
          </a:xfrm>
        </p:spPr>
        <p:txBody>
          <a:bodyPr>
            <a:normAutofit lnSpcReduction="10000"/>
          </a:bodyPr>
          <a:lstStyle/>
          <a:p>
            <a:pPr marL="0" indent="0">
              <a:buNone/>
            </a:pPr>
            <a:r>
              <a:rPr lang="cs-CZ" b="1" dirty="0"/>
              <a:t>b) Příměstské tábory</a:t>
            </a:r>
            <a:r>
              <a:rPr lang="cs-CZ" dirty="0"/>
              <a:t> </a:t>
            </a:r>
          </a:p>
          <a:p>
            <a:r>
              <a:rPr lang="cs-CZ" dirty="0"/>
              <a:t>Podpora je určena na zajištění služeb péče o děti v době školních prázdnin. Příměstský tábor může být realizován i jako samostatný projekt.   </a:t>
            </a:r>
          </a:p>
          <a:p>
            <a:pPr marL="0" indent="0">
              <a:buNone/>
            </a:pPr>
            <a:r>
              <a:rPr lang="cs-CZ" dirty="0"/>
              <a:t>Podmínky realizace:  </a:t>
            </a:r>
          </a:p>
          <a:p>
            <a:r>
              <a:rPr lang="cs-CZ" dirty="0"/>
              <a:t>doba konání příměstského tábora je omezena pouze na pracovní dny  </a:t>
            </a:r>
          </a:p>
          <a:p>
            <a:r>
              <a:rPr lang="cs-CZ" dirty="0"/>
              <a:t>minimální kapacita příměstského tábora je 10 dětí </a:t>
            </a:r>
          </a:p>
          <a:p>
            <a:r>
              <a:rPr lang="cs-CZ" dirty="0"/>
              <a:t>nepobytové tábory pro děti do 15 let věku </a:t>
            </a:r>
          </a:p>
          <a:p>
            <a:r>
              <a:rPr lang="cs-CZ" dirty="0"/>
              <a:t>s rodiči dětí musí příjemce uzavřít písemnou smlouvu o poskytování služby </a:t>
            </a:r>
          </a:p>
          <a:p>
            <a:r>
              <a:rPr lang="cs-CZ" dirty="0"/>
              <a:t>je nutné vést denní evidenci přítomných dětí  </a:t>
            </a:r>
          </a:p>
          <a:p>
            <a:pPr marL="0" indent="0">
              <a:buNone/>
            </a:pPr>
            <a:r>
              <a:rPr lang="cs-CZ" dirty="0"/>
              <a:t>Jednotlivé aktivity lze při realizaci projektů mezi sebou navzájem kombinovat. Z popisu projektu však musí být jasně zřejmé, které činnosti spadají do dané aktivity a stejně tak musí být náklady na jednotlivé typy aktivit odděleny v rozpočtu projektu. </a:t>
            </a:r>
          </a:p>
        </p:txBody>
      </p:sp>
    </p:spTree>
    <p:extLst>
      <p:ext uri="{BB962C8B-B14F-4D97-AF65-F5344CB8AC3E}">
        <p14:creationId xmlns:p14="http://schemas.microsoft.com/office/powerpoint/2010/main" val="280938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F40F62-B6FF-44A8-8973-7F1DE3F40DA4}"/>
              </a:ext>
            </a:extLst>
          </p:cNvPr>
          <p:cNvSpPr>
            <a:spLocks noGrp="1"/>
          </p:cNvSpPr>
          <p:nvPr>
            <p:ph type="title"/>
          </p:nvPr>
        </p:nvSpPr>
        <p:spPr/>
        <p:txBody>
          <a:bodyPr/>
          <a:lstStyle/>
          <a:p>
            <a:r>
              <a:rPr lang="cs-CZ" dirty="0"/>
              <a:t>PODPOROVANÉ AKTIVITY</a:t>
            </a:r>
          </a:p>
        </p:txBody>
      </p:sp>
      <p:sp>
        <p:nvSpPr>
          <p:cNvPr id="3" name="Zástupný symbol pro obsah 2">
            <a:extLst>
              <a:ext uri="{FF2B5EF4-FFF2-40B4-BE49-F238E27FC236}">
                <a16:creationId xmlns:a16="http://schemas.microsoft.com/office/drawing/2014/main" id="{CA85C23E-E046-4C82-8636-FEE52C42034D}"/>
              </a:ext>
            </a:extLst>
          </p:cNvPr>
          <p:cNvSpPr>
            <a:spLocks noGrp="1"/>
          </p:cNvSpPr>
          <p:nvPr>
            <p:ph idx="1"/>
          </p:nvPr>
        </p:nvSpPr>
        <p:spPr>
          <a:xfrm>
            <a:off x="1154954" y="2468032"/>
            <a:ext cx="9867007" cy="4168742"/>
          </a:xfrm>
        </p:spPr>
        <p:txBody>
          <a:bodyPr>
            <a:normAutofit fontScale="92500" lnSpcReduction="10000"/>
          </a:bodyPr>
          <a:lstStyle/>
          <a:p>
            <a:pPr marL="0" indent="0">
              <a:buNone/>
            </a:pPr>
            <a:r>
              <a:rPr lang="cs-CZ" b="1" dirty="0"/>
              <a:t>Doporučení k podpoře prorodinných opatření:  </a:t>
            </a:r>
          </a:p>
          <a:p>
            <a:r>
              <a:rPr lang="cs-CZ" dirty="0"/>
              <a:t>Doporučujeme uzavřít pojištění odpovědnosti za škody (zahrnující pobyt v prostorách zařízení i volný pohyb dětí mimo zařízení), výdaj lze hradit z nepřímých nákladů projektu!</a:t>
            </a:r>
          </a:p>
          <a:p>
            <a:pPr marL="0" indent="0">
              <a:buNone/>
            </a:pPr>
            <a:r>
              <a:rPr lang="cs-CZ" b="1" dirty="0"/>
              <a:t>Podmínky vykazování některých nákladů v rámci podpory prorodinných opatření: </a:t>
            </a:r>
            <a:r>
              <a:rPr lang="cs-CZ" dirty="0"/>
              <a:t> </a:t>
            </a:r>
          </a:p>
          <a:p>
            <a:r>
              <a:rPr lang="cs-CZ" dirty="0"/>
              <a:t>cílovou skupinou jsou rodiče dětí; výdaje, které nemají přímý vztah k cílové skupině, nejsou způsobilými náklady projektu (např. stravné dětí, jízdné či případné vstupné), nemohou tedy být součástí rozpočtu projektu  </a:t>
            </a:r>
          </a:p>
          <a:p>
            <a:r>
              <a:rPr lang="cs-CZ" dirty="0"/>
              <a:t>cestovné pečujících/doprovázejících osob spadá do nepřímých nákladů  </a:t>
            </a:r>
          </a:p>
          <a:p>
            <a:r>
              <a:rPr lang="cs-CZ" dirty="0"/>
              <a:t>případné příspěvky rodičů (ponížené o úhradu výdajů mimo rozpočet projektu, např. stravné dětí) mohou být zahrnuty do spolufinancování ze strany příjemce (pokud by částka vybraných příspěvků přesáhla výši spolufinancování, bude se jednat o příjmy projektu)  </a:t>
            </a:r>
          </a:p>
          <a:p>
            <a:r>
              <a:rPr lang="cs-CZ" dirty="0"/>
              <a:t>výdaje, které nejsou hrazeny z projektu, ale jsou nezbytné pro jeho realizaci (např. stravné dětí) je třeba uvést v žádosti o podporu </a:t>
            </a:r>
          </a:p>
        </p:txBody>
      </p:sp>
    </p:spTree>
    <p:extLst>
      <p:ext uri="{BB962C8B-B14F-4D97-AF65-F5344CB8AC3E}">
        <p14:creationId xmlns:p14="http://schemas.microsoft.com/office/powerpoint/2010/main" val="1967702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06FEC1-F32C-4FBD-B711-1A3762FEE6F4}"/>
              </a:ext>
            </a:extLst>
          </p:cNvPr>
          <p:cNvSpPr>
            <a:spLocks noGrp="1"/>
          </p:cNvSpPr>
          <p:nvPr>
            <p:ph type="title"/>
          </p:nvPr>
        </p:nvSpPr>
        <p:spPr/>
        <p:txBody>
          <a:bodyPr/>
          <a:lstStyle/>
          <a:p>
            <a:r>
              <a:rPr lang="cs-CZ" dirty="0"/>
              <a:t>VÝZVA  NEPODPORUJE TYTO AKTIVITY:</a:t>
            </a:r>
          </a:p>
        </p:txBody>
      </p:sp>
      <p:sp>
        <p:nvSpPr>
          <p:cNvPr id="3" name="Zástupný symbol pro obsah 2">
            <a:extLst>
              <a:ext uri="{FF2B5EF4-FFF2-40B4-BE49-F238E27FC236}">
                <a16:creationId xmlns:a16="http://schemas.microsoft.com/office/drawing/2014/main" id="{C11A656C-9F1F-416D-9AA4-F9C37EEF257C}"/>
              </a:ext>
            </a:extLst>
          </p:cNvPr>
          <p:cNvSpPr>
            <a:spLocks noGrp="1"/>
          </p:cNvSpPr>
          <p:nvPr>
            <p:ph idx="1"/>
          </p:nvPr>
        </p:nvSpPr>
        <p:spPr/>
        <p:txBody>
          <a:bodyPr/>
          <a:lstStyle/>
          <a:p>
            <a:r>
              <a:rPr lang="cs-CZ" dirty="0"/>
              <a:t>Volnočasové aktivity  </a:t>
            </a:r>
          </a:p>
          <a:p>
            <a:r>
              <a:rPr lang="cs-CZ" dirty="0"/>
              <a:t>Osvětová činnost/kampaně jako samostatný projekt  </a:t>
            </a:r>
          </a:p>
          <a:p>
            <a:r>
              <a:rPr lang="cs-CZ" dirty="0"/>
              <a:t>Tvorba komplexních vzdělávacích programů včetně e-learningových kurzů </a:t>
            </a:r>
          </a:p>
          <a:p>
            <a:r>
              <a:rPr lang="cs-CZ" dirty="0"/>
              <a:t>Lesní školky (mimo zákon o dětských skupinách kvůli nesplnění hygienických předpisů) </a:t>
            </a:r>
          </a:p>
          <a:p>
            <a:r>
              <a:rPr lang="cs-CZ" dirty="0"/>
              <a:t>Provoz mateřských a rodinných center </a:t>
            </a:r>
          </a:p>
          <a:p>
            <a:r>
              <a:rPr lang="cs-CZ" dirty="0"/>
              <a:t>Vzdělávání členů realizačního týmu s výjimkou pečujících osob  </a:t>
            </a:r>
          </a:p>
          <a:p>
            <a:r>
              <a:rPr lang="cs-CZ" dirty="0"/>
              <a:t>Potřebnost vzdělávacích aktivit zdůvodní žadatel v projektové žádosti. </a:t>
            </a:r>
          </a:p>
        </p:txBody>
      </p:sp>
    </p:spTree>
    <p:extLst>
      <p:ext uri="{BB962C8B-B14F-4D97-AF65-F5344CB8AC3E}">
        <p14:creationId xmlns:p14="http://schemas.microsoft.com/office/powerpoint/2010/main" val="3807284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2F1123-0AB8-496D-BD0E-59393D26BB54}"/>
              </a:ext>
            </a:extLst>
          </p:cNvPr>
          <p:cNvSpPr>
            <a:spLocks noGrp="1"/>
          </p:cNvSpPr>
          <p:nvPr>
            <p:ph type="title"/>
          </p:nvPr>
        </p:nvSpPr>
        <p:spPr/>
        <p:txBody>
          <a:bodyPr/>
          <a:lstStyle/>
          <a:p>
            <a:r>
              <a:rPr lang="cs-CZ" dirty="0"/>
              <a:t>DOKUMENTY POTŘEBNÉ K REALIZACI </a:t>
            </a:r>
          </a:p>
        </p:txBody>
      </p:sp>
      <p:sp>
        <p:nvSpPr>
          <p:cNvPr id="3" name="Zástupný symbol pro obsah 2">
            <a:extLst>
              <a:ext uri="{FF2B5EF4-FFF2-40B4-BE49-F238E27FC236}">
                <a16:creationId xmlns:a16="http://schemas.microsoft.com/office/drawing/2014/main" id="{EB88D61A-0EF2-4DD4-B7DD-0EAAE1FD3310}"/>
              </a:ext>
            </a:extLst>
          </p:cNvPr>
          <p:cNvSpPr>
            <a:spLocks noGrp="1"/>
          </p:cNvSpPr>
          <p:nvPr>
            <p:ph idx="1"/>
          </p:nvPr>
        </p:nvSpPr>
        <p:spPr>
          <a:xfrm>
            <a:off x="1090708" y="2220041"/>
            <a:ext cx="9449473" cy="4210255"/>
          </a:xfrm>
        </p:spPr>
        <p:txBody>
          <a:bodyPr>
            <a:normAutofit fontScale="85000" lnSpcReduction="10000"/>
          </a:bodyPr>
          <a:lstStyle/>
          <a:p>
            <a:pPr>
              <a:buFont typeface="Century Gothic" panose="020B0502020202020204" pitchFamily="34" charset="0"/>
              <a:buChar char="►"/>
            </a:pPr>
            <a:r>
              <a:rPr lang="cs-CZ" b="1" dirty="0"/>
              <a:t>Potvrzení vazby na trh práce </a:t>
            </a:r>
          </a:p>
          <a:p>
            <a:pPr>
              <a:buFontTx/>
              <a:buChar char="-"/>
            </a:pPr>
            <a:r>
              <a:rPr lang="cs-CZ" dirty="0"/>
              <a:t>nově se kontroluje na místě, nedokládá se s ZOR (interní depeše ŘO ze dne 11.10. 2017) </a:t>
            </a:r>
          </a:p>
          <a:p>
            <a:pPr>
              <a:buFontTx/>
              <a:buChar char="-"/>
            </a:pPr>
            <a:r>
              <a:rPr lang="cs-CZ" dirty="0"/>
              <a:t>dokládá se za každého z rodičů (zákonných zástupců dítěte) vždy před přijetím dítěte do zařízení </a:t>
            </a:r>
          </a:p>
          <a:p>
            <a:pPr>
              <a:buFontTx/>
              <a:buChar char="-"/>
            </a:pPr>
            <a:r>
              <a:rPr lang="cs-CZ" dirty="0"/>
              <a:t>potvrzení může pokrývat celé období docházky/účasti dítěte (např. smlouva se zaměstnavatelem na dobu neurčitou) </a:t>
            </a:r>
          </a:p>
          <a:p>
            <a:pPr>
              <a:buFontTx/>
              <a:buChar char="-"/>
            </a:pPr>
            <a:r>
              <a:rPr lang="cs-CZ" dirty="0"/>
              <a:t>při každé změně musí účastník předložit aktuální potvrzení  </a:t>
            </a:r>
          </a:p>
          <a:p>
            <a:pPr>
              <a:buFontTx/>
              <a:buChar char="-"/>
            </a:pPr>
            <a:r>
              <a:rPr lang="cs-CZ" dirty="0"/>
              <a:t>při kontrolách na místě bude ze strany ŘO OPZ kontrolována aktuálnost dokumentů</a:t>
            </a:r>
          </a:p>
          <a:p>
            <a:pPr>
              <a:buFont typeface="Century Gothic" panose="020B0502020202020204" pitchFamily="34" charset="0"/>
              <a:buChar char="►"/>
            </a:pPr>
            <a:r>
              <a:rPr lang="cs-CZ" b="1" dirty="0"/>
              <a:t>Přihláška do zařízení </a:t>
            </a:r>
          </a:p>
          <a:p>
            <a:pPr>
              <a:buFontTx/>
              <a:buChar char="-"/>
            </a:pPr>
            <a:r>
              <a:rPr lang="cs-CZ" dirty="0"/>
              <a:t>kontroluje se na místě, nedokládá se s ZOR </a:t>
            </a:r>
          </a:p>
          <a:p>
            <a:pPr>
              <a:buFont typeface="Century Gothic" panose="020B0502020202020204" pitchFamily="34" charset="0"/>
              <a:buChar char="►"/>
            </a:pPr>
            <a:r>
              <a:rPr lang="cs-CZ" b="1" dirty="0"/>
              <a:t>Smlouva s rodiči dětí </a:t>
            </a:r>
          </a:p>
          <a:p>
            <a:pPr>
              <a:buFontTx/>
              <a:buChar char="-"/>
            </a:pPr>
            <a:r>
              <a:rPr lang="cs-CZ" dirty="0"/>
              <a:t>kontroluje se na místě, nedokládá se s ZOR </a:t>
            </a:r>
          </a:p>
          <a:p>
            <a:pPr>
              <a:buFontTx/>
              <a:buChar char="-"/>
            </a:pPr>
            <a:r>
              <a:rPr lang="cs-CZ" dirty="0"/>
              <a:t>náležitosti nejsou definovány, týká se účasti rodičů v projektu </a:t>
            </a:r>
          </a:p>
          <a:p>
            <a:pPr>
              <a:buFontTx/>
              <a:buChar char="-"/>
            </a:pPr>
            <a:r>
              <a:rPr lang="cs-CZ" dirty="0"/>
              <a:t>lze definovat jejich povinnosti (doložení vazby na TP, vyplnění Monitor. listu) </a:t>
            </a:r>
          </a:p>
        </p:txBody>
      </p:sp>
    </p:spTree>
    <p:extLst>
      <p:ext uri="{BB962C8B-B14F-4D97-AF65-F5344CB8AC3E}">
        <p14:creationId xmlns:p14="http://schemas.microsoft.com/office/powerpoint/2010/main" val="909694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E079DD-1888-44E1-8112-2EB56E3DF12B}"/>
              </a:ext>
            </a:extLst>
          </p:cNvPr>
          <p:cNvSpPr>
            <a:spLocks noGrp="1"/>
          </p:cNvSpPr>
          <p:nvPr>
            <p:ph type="title"/>
          </p:nvPr>
        </p:nvSpPr>
        <p:spPr/>
        <p:txBody>
          <a:bodyPr/>
          <a:lstStyle/>
          <a:p>
            <a:r>
              <a:rPr lang="cs-CZ" dirty="0"/>
              <a:t>PROGRAM SEMINÁŘE</a:t>
            </a:r>
          </a:p>
        </p:txBody>
      </p:sp>
      <p:sp>
        <p:nvSpPr>
          <p:cNvPr id="3" name="Zástupný symbol pro obsah 2">
            <a:extLst>
              <a:ext uri="{FF2B5EF4-FFF2-40B4-BE49-F238E27FC236}">
                <a16:creationId xmlns:a16="http://schemas.microsoft.com/office/drawing/2014/main" id="{F66EA6B9-9119-404F-95A4-25F851D5B2D4}"/>
              </a:ext>
            </a:extLst>
          </p:cNvPr>
          <p:cNvSpPr>
            <a:spLocks noGrp="1"/>
          </p:cNvSpPr>
          <p:nvPr>
            <p:ph idx="1"/>
          </p:nvPr>
        </p:nvSpPr>
        <p:spPr>
          <a:xfrm>
            <a:off x="1154954" y="2390502"/>
            <a:ext cx="8825659" cy="4127863"/>
          </a:xfrm>
        </p:spPr>
        <p:txBody>
          <a:bodyPr>
            <a:normAutofit/>
          </a:bodyPr>
          <a:lstStyle/>
          <a:p>
            <a:r>
              <a:rPr lang="cs-CZ" dirty="0"/>
              <a:t>Seznámení s výzvou  </a:t>
            </a:r>
          </a:p>
          <a:p>
            <a:r>
              <a:rPr lang="cs-CZ" dirty="0"/>
              <a:t>Podporované aktivity  </a:t>
            </a:r>
          </a:p>
          <a:p>
            <a:r>
              <a:rPr lang="cs-CZ" dirty="0"/>
              <a:t>Indikátory </a:t>
            </a:r>
          </a:p>
          <a:p>
            <a:r>
              <a:rPr lang="cs-CZ" dirty="0"/>
              <a:t>Způsobilost výdajů  </a:t>
            </a:r>
          </a:p>
          <a:p>
            <a:r>
              <a:rPr lang="cs-CZ" dirty="0"/>
              <a:t>Proces hodnocení a výběru projektů </a:t>
            </a:r>
          </a:p>
          <a:p>
            <a:r>
              <a:rPr lang="cs-CZ" dirty="0"/>
              <a:t>Příprava projektové žádosti  </a:t>
            </a:r>
          </a:p>
          <a:p>
            <a:r>
              <a:rPr lang="cs-CZ" dirty="0"/>
              <a:t>Základní informace o aplikaci MS2014+ </a:t>
            </a:r>
          </a:p>
          <a:p>
            <a:r>
              <a:rPr lang="cs-CZ" dirty="0"/>
              <a:t>Publicita  </a:t>
            </a:r>
          </a:p>
          <a:p>
            <a:r>
              <a:rPr lang="cs-CZ" dirty="0"/>
              <a:t>Diskuze na závěr</a:t>
            </a:r>
            <a:endParaRPr lang="cs-CZ" sz="2400" dirty="0"/>
          </a:p>
        </p:txBody>
      </p:sp>
    </p:spTree>
    <p:extLst>
      <p:ext uri="{BB962C8B-B14F-4D97-AF65-F5344CB8AC3E}">
        <p14:creationId xmlns:p14="http://schemas.microsoft.com/office/powerpoint/2010/main" val="745477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056070-8339-4271-BD4B-E407878F5448}"/>
              </a:ext>
            </a:extLst>
          </p:cNvPr>
          <p:cNvSpPr>
            <a:spLocks noGrp="1"/>
          </p:cNvSpPr>
          <p:nvPr>
            <p:ph type="title"/>
          </p:nvPr>
        </p:nvSpPr>
        <p:spPr/>
        <p:txBody>
          <a:bodyPr/>
          <a:lstStyle/>
          <a:p>
            <a:r>
              <a:rPr lang="cs-CZ" dirty="0"/>
              <a:t>DOKUMENTY POTŘEBNÉ K REALIZACI </a:t>
            </a:r>
          </a:p>
        </p:txBody>
      </p:sp>
      <p:sp>
        <p:nvSpPr>
          <p:cNvPr id="3" name="Zástupný symbol pro obsah 2">
            <a:extLst>
              <a:ext uri="{FF2B5EF4-FFF2-40B4-BE49-F238E27FC236}">
                <a16:creationId xmlns:a16="http://schemas.microsoft.com/office/drawing/2014/main" id="{B237CE3A-00F6-47AE-9D13-C75C237AD021}"/>
              </a:ext>
            </a:extLst>
          </p:cNvPr>
          <p:cNvSpPr>
            <a:spLocks noGrp="1"/>
          </p:cNvSpPr>
          <p:nvPr>
            <p:ph idx="1"/>
          </p:nvPr>
        </p:nvSpPr>
        <p:spPr/>
        <p:txBody>
          <a:bodyPr/>
          <a:lstStyle/>
          <a:p>
            <a:r>
              <a:rPr lang="cs-CZ" b="1" dirty="0"/>
              <a:t>Monitorovací list podpořené osoby </a:t>
            </a:r>
          </a:p>
          <a:p>
            <a:pPr>
              <a:buFontTx/>
              <a:buChar char="-"/>
            </a:pPr>
            <a:r>
              <a:rPr lang="cs-CZ" dirty="0"/>
              <a:t>kontroluje se na místě, nedokládá se s ZOR </a:t>
            </a:r>
          </a:p>
          <a:p>
            <a:pPr>
              <a:buFontTx/>
              <a:buChar char="-"/>
            </a:pPr>
            <a:r>
              <a:rPr lang="cs-CZ" dirty="0"/>
              <a:t>pouze za 1 z rodičů (doporučení: nevýhodnější pozice vzhledem k trhu práce)   </a:t>
            </a:r>
          </a:p>
          <a:p>
            <a:r>
              <a:rPr lang="cs-CZ" b="1" dirty="0"/>
              <a:t>Denní evidence docházky</a:t>
            </a:r>
            <a:r>
              <a:rPr lang="cs-CZ" dirty="0"/>
              <a:t> </a:t>
            </a:r>
          </a:p>
          <a:p>
            <a:pPr>
              <a:buFontTx/>
              <a:buChar char="-"/>
            </a:pPr>
            <a:r>
              <a:rPr lang="cs-CZ" dirty="0"/>
              <a:t>obsahuje příchody a odchody dětí, podepisuje pečující osoba + rodič</a:t>
            </a:r>
          </a:p>
          <a:p>
            <a:pPr>
              <a:buFontTx/>
              <a:buChar char="-"/>
            </a:pPr>
            <a:r>
              <a:rPr lang="cs-CZ" dirty="0"/>
              <a:t>kontroluje se na místě, nedokládá se s ZOR </a:t>
            </a:r>
          </a:p>
        </p:txBody>
      </p:sp>
    </p:spTree>
    <p:extLst>
      <p:ext uri="{BB962C8B-B14F-4D97-AF65-F5344CB8AC3E}">
        <p14:creationId xmlns:p14="http://schemas.microsoft.com/office/powerpoint/2010/main" val="1217421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8C2A8-6DD5-4F89-8DC8-318D76AA963A}"/>
              </a:ext>
            </a:extLst>
          </p:cNvPr>
          <p:cNvSpPr>
            <a:spLocks noGrp="1"/>
          </p:cNvSpPr>
          <p:nvPr>
            <p:ph type="title"/>
          </p:nvPr>
        </p:nvSpPr>
        <p:spPr/>
        <p:txBody>
          <a:bodyPr/>
          <a:lstStyle/>
          <a:p>
            <a:r>
              <a:rPr lang="cs-CZ" dirty="0"/>
              <a:t>NEPŘÍMÉ NÁKLADY</a:t>
            </a:r>
          </a:p>
        </p:txBody>
      </p:sp>
      <p:sp>
        <p:nvSpPr>
          <p:cNvPr id="3" name="Zástupný symbol pro obsah 2">
            <a:extLst>
              <a:ext uri="{FF2B5EF4-FFF2-40B4-BE49-F238E27FC236}">
                <a16:creationId xmlns:a16="http://schemas.microsoft.com/office/drawing/2014/main" id="{16E22DF7-0BAB-4B83-9550-CE6F03187B1D}"/>
              </a:ext>
            </a:extLst>
          </p:cNvPr>
          <p:cNvSpPr>
            <a:spLocks noGrp="1"/>
          </p:cNvSpPr>
          <p:nvPr>
            <p:ph idx="1"/>
          </p:nvPr>
        </p:nvSpPr>
        <p:spPr/>
        <p:txBody>
          <a:bodyPr/>
          <a:lstStyle/>
          <a:p>
            <a:r>
              <a:rPr lang="cs-CZ" dirty="0"/>
              <a:t>Pojištění odpovědnosti za škodu </a:t>
            </a:r>
          </a:p>
          <a:p>
            <a:r>
              <a:rPr lang="cs-CZ" dirty="0"/>
              <a:t>Cestovné pečujících/doprovázejících osob  </a:t>
            </a:r>
          </a:p>
          <a:p>
            <a:r>
              <a:rPr lang="cs-CZ" dirty="0"/>
              <a:t>Nájem prostor pro administrativní zajištění projektu </a:t>
            </a:r>
          </a:p>
          <a:p>
            <a:r>
              <a:rPr lang="cs-CZ" dirty="0"/>
              <a:t>Náklady na úklid  </a:t>
            </a:r>
          </a:p>
          <a:p>
            <a:r>
              <a:rPr lang="cs-CZ" dirty="0"/>
              <a:t>Kancelářské prostředky </a:t>
            </a:r>
          </a:p>
          <a:p>
            <a:r>
              <a:rPr lang="cs-CZ" dirty="0"/>
              <a:t>Náklady na vedení projektu (zpráva o realizaci) </a:t>
            </a:r>
          </a:p>
          <a:p>
            <a:r>
              <a:rPr lang="cs-CZ" dirty="0"/>
              <a:t>Propagace příměstských táborů </a:t>
            </a:r>
          </a:p>
          <a:p>
            <a:r>
              <a:rPr lang="cs-CZ" dirty="0"/>
              <a:t>Energie, vodné, stočné</a:t>
            </a:r>
          </a:p>
        </p:txBody>
      </p:sp>
    </p:spTree>
    <p:extLst>
      <p:ext uri="{BB962C8B-B14F-4D97-AF65-F5344CB8AC3E}">
        <p14:creationId xmlns:p14="http://schemas.microsoft.com/office/powerpoint/2010/main" val="699103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36C5B7-4DEB-4215-A856-8C5B500B7DAA}"/>
              </a:ext>
            </a:extLst>
          </p:cNvPr>
          <p:cNvSpPr>
            <a:spLocks noGrp="1"/>
          </p:cNvSpPr>
          <p:nvPr>
            <p:ph type="title"/>
          </p:nvPr>
        </p:nvSpPr>
        <p:spPr/>
        <p:txBody>
          <a:bodyPr/>
          <a:lstStyle/>
          <a:p>
            <a:r>
              <a:rPr lang="cs-CZ" dirty="0"/>
              <a:t>NEZPŮSOBILÉ VÝDAJE</a:t>
            </a:r>
          </a:p>
        </p:txBody>
      </p:sp>
      <p:sp>
        <p:nvSpPr>
          <p:cNvPr id="3" name="Zástupný symbol pro obsah 2">
            <a:extLst>
              <a:ext uri="{FF2B5EF4-FFF2-40B4-BE49-F238E27FC236}">
                <a16:creationId xmlns:a16="http://schemas.microsoft.com/office/drawing/2014/main" id="{B168AD7F-DABA-4F96-B904-82F97BEDFF01}"/>
              </a:ext>
            </a:extLst>
          </p:cNvPr>
          <p:cNvSpPr>
            <a:spLocks noGrp="1"/>
          </p:cNvSpPr>
          <p:nvPr>
            <p:ph idx="1"/>
          </p:nvPr>
        </p:nvSpPr>
        <p:spPr/>
        <p:txBody>
          <a:bodyPr/>
          <a:lstStyle/>
          <a:p>
            <a:r>
              <a:rPr lang="cs-CZ" dirty="0"/>
              <a:t>Stravné pro děti </a:t>
            </a:r>
          </a:p>
          <a:p>
            <a:r>
              <a:rPr lang="cs-CZ" dirty="0"/>
              <a:t>Zajištění výletu – náklady na dopravu/cestovné, vstupné, potravinové balíčky </a:t>
            </a:r>
          </a:p>
          <a:p>
            <a:r>
              <a:rPr lang="cs-CZ" dirty="0"/>
              <a:t>Náklady na napsání projektu </a:t>
            </a:r>
          </a:p>
        </p:txBody>
      </p:sp>
    </p:spTree>
    <p:extLst>
      <p:ext uri="{BB962C8B-B14F-4D97-AF65-F5344CB8AC3E}">
        <p14:creationId xmlns:p14="http://schemas.microsoft.com/office/powerpoint/2010/main" val="3771352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1438B7-0214-4EF0-9906-95F0F8437492}"/>
              </a:ext>
            </a:extLst>
          </p:cNvPr>
          <p:cNvSpPr>
            <a:spLocks noGrp="1"/>
          </p:cNvSpPr>
          <p:nvPr>
            <p:ph type="title"/>
          </p:nvPr>
        </p:nvSpPr>
        <p:spPr/>
        <p:txBody>
          <a:bodyPr/>
          <a:lstStyle/>
          <a:p>
            <a:r>
              <a:rPr lang="cs-CZ" dirty="0"/>
              <a:t>PARTNERSTVÍ </a:t>
            </a:r>
          </a:p>
        </p:txBody>
      </p:sp>
      <p:sp>
        <p:nvSpPr>
          <p:cNvPr id="3" name="Zástupný symbol pro obsah 2">
            <a:extLst>
              <a:ext uri="{FF2B5EF4-FFF2-40B4-BE49-F238E27FC236}">
                <a16:creationId xmlns:a16="http://schemas.microsoft.com/office/drawing/2014/main" id="{2666F3AE-09F2-4242-8D9E-4CD9E0A55A71}"/>
              </a:ext>
            </a:extLst>
          </p:cNvPr>
          <p:cNvSpPr>
            <a:spLocks noGrp="1"/>
          </p:cNvSpPr>
          <p:nvPr>
            <p:ph idx="1"/>
          </p:nvPr>
        </p:nvSpPr>
        <p:spPr/>
        <p:txBody>
          <a:bodyPr/>
          <a:lstStyle/>
          <a:p>
            <a:r>
              <a:rPr lang="cs-CZ" dirty="0"/>
              <a:t>partner s i bez finančního příspěvku </a:t>
            </a:r>
          </a:p>
          <a:p>
            <a:r>
              <a:rPr lang="cs-CZ" dirty="0"/>
              <a:t>partner se podílí na realizaci věcných aktivit projektu (konzultace, odborné garance, práce s cílovou skupinou). </a:t>
            </a:r>
          </a:p>
          <a:p>
            <a:r>
              <a:rPr lang="cs-CZ" dirty="0"/>
              <a:t>partnerem se NEROZUMÍ subjekt, který je v dodavatelském či odběratelském vztahu k příjemci </a:t>
            </a:r>
          </a:p>
          <a:p>
            <a:pPr marL="0" indent="0">
              <a:buNone/>
            </a:pPr>
            <a:r>
              <a:rPr lang="cs-CZ" dirty="0"/>
              <a:t> </a:t>
            </a:r>
          </a:p>
          <a:p>
            <a:pPr marL="0" indent="0">
              <a:buNone/>
            </a:pPr>
            <a:r>
              <a:rPr lang="cs-CZ" dirty="0"/>
              <a:t>V případě projektů, v nichž jsou zapojeny další subjekty (a to v roli partnerů nebo mimo partnerství), je rozhodující pouze příjemce podpory, tj. minimální podíl příjemce a případný příspěvek státního rozpočtu se určuje vždy dle příjemce podpory (kap.16 Obecná pravidla). </a:t>
            </a:r>
          </a:p>
        </p:txBody>
      </p:sp>
    </p:spTree>
    <p:extLst>
      <p:ext uri="{BB962C8B-B14F-4D97-AF65-F5344CB8AC3E}">
        <p14:creationId xmlns:p14="http://schemas.microsoft.com/office/powerpoint/2010/main" val="1240113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899203-39CF-4096-827E-0607EC911FAF}"/>
              </a:ext>
            </a:extLst>
          </p:cNvPr>
          <p:cNvSpPr>
            <a:spLocks noGrp="1"/>
          </p:cNvSpPr>
          <p:nvPr>
            <p:ph type="title"/>
          </p:nvPr>
        </p:nvSpPr>
        <p:spPr/>
        <p:txBody>
          <a:bodyPr/>
          <a:lstStyle/>
          <a:p>
            <a:r>
              <a:rPr lang="cs-CZ" dirty="0"/>
              <a:t>INDIKÁTORY - OBECNĚ </a:t>
            </a:r>
          </a:p>
        </p:txBody>
      </p:sp>
      <p:sp>
        <p:nvSpPr>
          <p:cNvPr id="3" name="Zástupný symbol pro obsah 2">
            <a:extLst>
              <a:ext uri="{FF2B5EF4-FFF2-40B4-BE49-F238E27FC236}">
                <a16:creationId xmlns:a16="http://schemas.microsoft.com/office/drawing/2014/main" id="{BFB0968A-EA97-4D94-8B9E-C223F6964893}"/>
              </a:ext>
            </a:extLst>
          </p:cNvPr>
          <p:cNvSpPr>
            <a:spLocks noGrp="1"/>
          </p:cNvSpPr>
          <p:nvPr>
            <p:ph idx="1"/>
          </p:nvPr>
        </p:nvSpPr>
        <p:spPr/>
        <p:txBody>
          <a:bodyPr>
            <a:normAutofit/>
          </a:bodyPr>
          <a:lstStyle/>
          <a:p>
            <a:pPr marL="0" indent="0">
              <a:buNone/>
            </a:pPr>
            <a:r>
              <a:rPr lang="cs-CZ" b="1" dirty="0"/>
              <a:t>INDIKÁTORY</a:t>
            </a:r>
            <a:r>
              <a:rPr lang="cs-CZ" dirty="0"/>
              <a:t> = nástroje pro měření dosažených efektů projektových aktivit </a:t>
            </a:r>
          </a:p>
          <a:p>
            <a:pPr marL="0" indent="0">
              <a:buNone/>
            </a:pPr>
            <a:r>
              <a:rPr lang="cs-CZ" b="1" dirty="0"/>
              <a:t>Indikátory výstupů </a:t>
            </a:r>
          </a:p>
          <a:p>
            <a:r>
              <a:rPr lang="cs-CZ" dirty="0"/>
              <a:t>závazné, při nesplnění sankce </a:t>
            </a:r>
          </a:p>
          <a:p>
            <a:pPr marL="0" indent="0">
              <a:buNone/>
            </a:pPr>
            <a:r>
              <a:rPr lang="cs-CZ" b="1" dirty="0"/>
              <a:t>Indikátory výsledků </a:t>
            </a:r>
          </a:p>
          <a:p>
            <a:r>
              <a:rPr lang="cs-CZ" dirty="0"/>
              <a:t>nejsou závazné, ale je nutné je sledovat a vykazovat </a:t>
            </a:r>
          </a:p>
          <a:p>
            <a:pPr marL="0" indent="0">
              <a:buNone/>
            </a:pPr>
            <a:endParaRPr lang="cs-CZ" dirty="0"/>
          </a:p>
          <a:p>
            <a:pPr marL="0" indent="0">
              <a:buNone/>
            </a:pPr>
            <a:r>
              <a:rPr lang="cs-CZ" dirty="0"/>
              <a:t>Ve zprávách o realizaci projektu se uvádějí kumulativně –souhrnně za období od počátku projektu do konce příslušného monitorovacího období. </a:t>
            </a:r>
          </a:p>
        </p:txBody>
      </p:sp>
    </p:spTree>
    <p:extLst>
      <p:ext uri="{BB962C8B-B14F-4D97-AF65-F5344CB8AC3E}">
        <p14:creationId xmlns:p14="http://schemas.microsoft.com/office/powerpoint/2010/main" val="2881411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65569-C6B5-4EB1-87C4-2F3E84389A2F}"/>
              </a:ext>
            </a:extLst>
          </p:cNvPr>
          <p:cNvSpPr>
            <a:spLocks noGrp="1"/>
          </p:cNvSpPr>
          <p:nvPr>
            <p:ph type="title"/>
          </p:nvPr>
        </p:nvSpPr>
        <p:spPr/>
        <p:txBody>
          <a:bodyPr/>
          <a:lstStyle/>
          <a:p>
            <a:r>
              <a:rPr lang="cs-CZ" dirty="0"/>
              <a:t>INDIKÁTORY - OBECNĚ </a:t>
            </a:r>
          </a:p>
        </p:txBody>
      </p:sp>
      <p:sp>
        <p:nvSpPr>
          <p:cNvPr id="3" name="Zástupný symbol pro obsah 2">
            <a:extLst>
              <a:ext uri="{FF2B5EF4-FFF2-40B4-BE49-F238E27FC236}">
                <a16:creationId xmlns:a16="http://schemas.microsoft.com/office/drawing/2014/main" id="{F3BDC01F-E97A-42E4-970B-51CA5A6FA515}"/>
              </a:ext>
            </a:extLst>
          </p:cNvPr>
          <p:cNvSpPr>
            <a:spLocks noGrp="1"/>
          </p:cNvSpPr>
          <p:nvPr>
            <p:ph idx="1"/>
          </p:nvPr>
        </p:nvSpPr>
        <p:spPr>
          <a:xfrm>
            <a:off x="1154954" y="2448232"/>
            <a:ext cx="8982104" cy="3699387"/>
          </a:xfrm>
        </p:spPr>
        <p:txBody>
          <a:bodyPr>
            <a:normAutofit/>
          </a:bodyPr>
          <a:lstStyle/>
          <a:p>
            <a:pPr marL="0" indent="0">
              <a:buNone/>
            </a:pPr>
            <a:r>
              <a:rPr lang="cs-CZ" b="1" dirty="0"/>
              <a:t>Povinnost stanovit v žádosti hodnoty indikátorů </a:t>
            </a:r>
          </a:p>
          <a:p>
            <a:r>
              <a:rPr lang="cs-CZ" dirty="0"/>
              <a:t>Vč. popisu způsobu stanovení této hodnoty </a:t>
            </a:r>
          </a:p>
          <a:p>
            <a:pPr marL="0" indent="0">
              <a:buNone/>
            </a:pPr>
            <a:r>
              <a:rPr lang="cs-CZ" b="1" dirty="0"/>
              <a:t>Nastavení je závazné </a:t>
            </a:r>
          </a:p>
          <a:p>
            <a:r>
              <a:rPr lang="cs-CZ" dirty="0"/>
              <a:t>Úprava –významnou změnou </a:t>
            </a:r>
          </a:p>
          <a:p>
            <a:r>
              <a:rPr lang="cs-CZ" dirty="0"/>
              <a:t>Při nesplnění –sankce </a:t>
            </a:r>
          </a:p>
          <a:p>
            <a:pPr marL="0" indent="0">
              <a:buNone/>
            </a:pPr>
            <a:r>
              <a:rPr lang="cs-CZ" b="1" dirty="0"/>
              <a:t>Průběžné sledování jejich naplnění </a:t>
            </a:r>
          </a:p>
          <a:p>
            <a:r>
              <a:rPr lang="cs-CZ" dirty="0"/>
              <a:t>Ve zprávách o realizaci projektu </a:t>
            </a:r>
          </a:p>
          <a:p>
            <a:pPr marL="0" indent="0">
              <a:buNone/>
            </a:pPr>
            <a:r>
              <a:rPr lang="cs-CZ" b="1" dirty="0"/>
              <a:t>Prokazatelnost vykazovaných hodnot </a:t>
            </a:r>
          </a:p>
          <a:p>
            <a:r>
              <a:rPr lang="cs-CZ" dirty="0"/>
              <a:t>Záznamy o každém klientovi, prezenční listiny atd. </a:t>
            </a:r>
          </a:p>
        </p:txBody>
      </p:sp>
    </p:spTree>
    <p:extLst>
      <p:ext uri="{BB962C8B-B14F-4D97-AF65-F5344CB8AC3E}">
        <p14:creationId xmlns:p14="http://schemas.microsoft.com/office/powerpoint/2010/main" val="3938870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BA7F7B-BB38-4842-AB71-CD8A083B78A0}"/>
              </a:ext>
            </a:extLst>
          </p:cNvPr>
          <p:cNvSpPr>
            <a:spLocks noGrp="1"/>
          </p:cNvSpPr>
          <p:nvPr>
            <p:ph type="title"/>
          </p:nvPr>
        </p:nvSpPr>
        <p:spPr/>
        <p:txBody>
          <a:bodyPr/>
          <a:lstStyle/>
          <a:p>
            <a:r>
              <a:rPr lang="cs-CZ" dirty="0"/>
              <a:t>INDIKÁTORY - OBECNĚ </a:t>
            </a:r>
          </a:p>
        </p:txBody>
      </p:sp>
      <p:sp>
        <p:nvSpPr>
          <p:cNvPr id="3" name="Zástupný symbol pro obsah 2">
            <a:extLst>
              <a:ext uri="{FF2B5EF4-FFF2-40B4-BE49-F238E27FC236}">
                <a16:creationId xmlns:a16="http://schemas.microsoft.com/office/drawing/2014/main" id="{E1AE7531-30D3-4616-918F-C0AD53C46AD3}"/>
              </a:ext>
            </a:extLst>
          </p:cNvPr>
          <p:cNvSpPr>
            <a:spLocks noGrp="1"/>
          </p:cNvSpPr>
          <p:nvPr>
            <p:ph idx="1"/>
          </p:nvPr>
        </p:nvSpPr>
        <p:spPr>
          <a:xfrm>
            <a:off x="1154954" y="2918132"/>
            <a:ext cx="8825659" cy="3416300"/>
          </a:xfrm>
        </p:spPr>
        <p:txBody>
          <a:bodyPr/>
          <a:lstStyle/>
          <a:p>
            <a:r>
              <a:rPr lang="cs-CZ" b="1" dirty="0"/>
              <a:t>bagatelní podpora </a:t>
            </a:r>
            <a:r>
              <a:rPr lang="cs-CZ" dirty="0"/>
              <a:t>– je podpora účastníka pod 40 hod při realizaci celého projektu (1h=60min) </a:t>
            </a:r>
          </a:p>
          <a:p>
            <a:r>
              <a:rPr lang="cs-CZ" dirty="0"/>
              <a:t>Upozornění - indikátory se v žádosti o projekt v ISKP14+ začnou objevovat až po zadání specifického cíle) </a:t>
            </a:r>
          </a:p>
          <a:p>
            <a:r>
              <a:rPr lang="cs-CZ" dirty="0"/>
              <a:t>Informace najdete v kap. 18.1.3.2 „Obecná část pravidel“ </a:t>
            </a:r>
          </a:p>
        </p:txBody>
      </p:sp>
    </p:spTree>
    <p:extLst>
      <p:ext uri="{BB962C8B-B14F-4D97-AF65-F5344CB8AC3E}">
        <p14:creationId xmlns:p14="http://schemas.microsoft.com/office/powerpoint/2010/main" val="3484548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848A14-7263-436E-B3B8-FCD79268AC8B}"/>
              </a:ext>
            </a:extLst>
          </p:cNvPr>
          <p:cNvSpPr>
            <a:spLocks noGrp="1"/>
          </p:cNvSpPr>
          <p:nvPr>
            <p:ph type="title"/>
          </p:nvPr>
        </p:nvSpPr>
        <p:spPr/>
        <p:txBody>
          <a:bodyPr/>
          <a:lstStyle/>
          <a:p>
            <a:r>
              <a:rPr lang="cs-CZ" dirty="0"/>
              <a:t>INDIKÁTORY</a:t>
            </a:r>
          </a:p>
        </p:txBody>
      </p:sp>
      <p:sp>
        <p:nvSpPr>
          <p:cNvPr id="3" name="Zástupný symbol pro obsah 2">
            <a:extLst>
              <a:ext uri="{FF2B5EF4-FFF2-40B4-BE49-F238E27FC236}">
                <a16:creationId xmlns:a16="http://schemas.microsoft.com/office/drawing/2014/main" id="{086BA2D0-54B0-4AD5-81E1-BDF85CD6441D}"/>
              </a:ext>
            </a:extLst>
          </p:cNvPr>
          <p:cNvSpPr>
            <a:spLocks noGrp="1"/>
          </p:cNvSpPr>
          <p:nvPr>
            <p:ph idx="1"/>
          </p:nvPr>
        </p:nvSpPr>
        <p:spPr/>
        <p:txBody>
          <a:bodyPr/>
          <a:lstStyle/>
          <a:p>
            <a:r>
              <a:rPr lang="cs-CZ" dirty="0"/>
              <a:t>CS projektů jsou rodiče, nikoli děti </a:t>
            </a:r>
          </a:p>
          <a:p>
            <a:r>
              <a:rPr lang="cs-CZ" dirty="0"/>
              <a:t>Možno započítat jen jednoho z rodičů (z osob pečujících o dítě ve společné domácnosti) </a:t>
            </a:r>
          </a:p>
          <a:p>
            <a:r>
              <a:rPr lang="cs-CZ" dirty="0"/>
              <a:t>V jednom zařízení je více sourozenců nebo jedno dítě využívá více služeb – podpořenou osobou pouze jeden z rodičů  </a:t>
            </a:r>
          </a:p>
          <a:p>
            <a:r>
              <a:rPr lang="cs-CZ" dirty="0"/>
              <a:t>Střídavá péče – podpořenou osobou je jedna osoba z každé domácnosti  </a:t>
            </a:r>
          </a:p>
          <a:p>
            <a:r>
              <a:rPr lang="cs-CZ" dirty="0"/>
              <a:t>Matka na rodičovské dovolené -  nutná vazba na trh práce (pracovní smlouva) </a:t>
            </a:r>
          </a:p>
        </p:txBody>
      </p:sp>
    </p:spTree>
    <p:extLst>
      <p:ext uri="{BB962C8B-B14F-4D97-AF65-F5344CB8AC3E}">
        <p14:creationId xmlns:p14="http://schemas.microsoft.com/office/powerpoint/2010/main" val="536135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90C893-C1FF-4694-A983-129C4D996738}"/>
              </a:ext>
            </a:extLst>
          </p:cNvPr>
          <p:cNvSpPr>
            <a:spLocks noGrp="1"/>
          </p:cNvSpPr>
          <p:nvPr>
            <p:ph type="title"/>
          </p:nvPr>
        </p:nvSpPr>
        <p:spPr/>
        <p:txBody>
          <a:bodyPr/>
          <a:lstStyle/>
          <a:p>
            <a:r>
              <a:rPr lang="cs-CZ" dirty="0"/>
              <a:t>INDIKÁTORY – ZÁVAZKOVÉ </a:t>
            </a:r>
          </a:p>
        </p:txBody>
      </p:sp>
      <p:sp>
        <p:nvSpPr>
          <p:cNvPr id="3" name="Zástupný symbol pro obsah 2">
            <a:extLst>
              <a:ext uri="{FF2B5EF4-FFF2-40B4-BE49-F238E27FC236}">
                <a16:creationId xmlns:a16="http://schemas.microsoft.com/office/drawing/2014/main" id="{7A7C6765-F3A6-4847-998F-2D8F4E56F138}"/>
              </a:ext>
            </a:extLst>
          </p:cNvPr>
          <p:cNvSpPr>
            <a:spLocks noGrp="1"/>
          </p:cNvSpPr>
          <p:nvPr>
            <p:ph idx="1"/>
          </p:nvPr>
        </p:nvSpPr>
        <p:spPr/>
        <p:txBody>
          <a:bodyPr>
            <a:normAutofit/>
          </a:bodyPr>
          <a:lstStyle/>
          <a:p>
            <a:r>
              <a:rPr lang="cs-CZ" b="1" dirty="0"/>
              <a:t>6 00 00 Celkový počet účastníků  </a:t>
            </a:r>
            <a:r>
              <a:rPr lang="cs-CZ" dirty="0"/>
              <a:t>– výstup </a:t>
            </a:r>
          </a:p>
          <a:p>
            <a:pPr>
              <a:buFontTx/>
              <a:buChar char="-"/>
            </a:pPr>
            <a:r>
              <a:rPr lang="cs-CZ" dirty="0"/>
              <a:t>nutná identifikace podpořených osob </a:t>
            </a:r>
          </a:p>
          <a:p>
            <a:pPr>
              <a:buFontTx/>
              <a:buChar char="-"/>
            </a:pPr>
            <a:r>
              <a:rPr lang="cs-CZ" dirty="0"/>
              <a:t>podpořený rodič, který se díky umístění dítěte do projektu mohl zapojit na trhu práce  </a:t>
            </a:r>
          </a:p>
          <a:p>
            <a:r>
              <a:rPr lang="cs-CZ" b="1" dirty="0"/>
              <a:t>5 00 01 Kapacita podporovaných zařízení péče o děti nebo vzdělávacích zařízení </a:t>
            </a:r>
            <a:r>
              <a:rPr lang="cs-CZ" dirty="0"/>
              <a:t>– výstup </a:t>
            </a:r>
          </a:p>
          <a:p>
            <a:pPr>
              <a:buFontTx/>
              <a:buChar char="-"/>
            </a:pPr>
            <a:r>
              <a:rPr lang="cs-CZ" dirty="0"/>
              <a:t>relevantní pro aktivity na podporu zařízení péče o děti v době mimo školní vyučování a příměstských táborů</a:t>
            </a:r>
          </a:p>
          <a:p>
            <a:pPr marL="0" indent="0">
              <a:buNone/>
            </a:pPr>
            <a:r>
              <a:rPr lang="cs-CZ" dirty="0"/>
              <a:t> </a:t>
            </a:r>
          </a:p>
          <a:p>
            <a:pPr marL="0" indent="0">
              <a:buNone/>
            </a:pPr>
            <a:endParaRPr lang="cs-CZ" dirty="0"/>
          </a:p>
        </p:txBody>
      </p:sp>
    </p:spTree>
    <p:extLst>
      <p:ext uri="{BB962C8B-B14F-4D97-AF65-F5344CB8AC3E}">
        <p14:creationId xmlns:p14="http://schemas.microsoft.com/office/powerpoint/2010/main" val="5149614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91BED3-522A-4388-B793-079E63A58770}"/>
              </a:ext>
            </a:extLst>
          </p:cNvPr>
          <p:cNvSpPr>
            <a:spLocks noGrp="1"/>
          </p:cNvSpPr>
          <p:nvPr>
            <p:ph type="title"/>
          </p:nvPr>
        </p:nvSpPr>
        <p:spPr/>
        <p:txBody>
          <a:bodyPr/>
          <a:lstStyle/>
          <a:p>
            <a:r>
              <a:rPr lang="cs-CZ" dirty="0"/>
              <a:t>INDIKÁTORY POVINNÉ K VYKAZOVÁNÍ </a:t>
            </a:r>
          </a:p>
        </p:txBody>
      </p:sp>
      <p:graphicFrame>
        <p:nvGraphicFramePr>
          <p:cNvPr id="4" name="Zástupný symbol pro obsah 3">
            <a:extLst>
              <a:ext uri="{FF2B5EF4-FFF2-40B4-BE49-F238E27FC236}">
                <a16:creationId xmlns:a16="http://schemas.microsoft.com/office/drawing/2014/main" id="{5880710E-34F4-4F5B-9CE4-F168DE76A6BB}"/>
              </a:ext>
            </a:extLst>
          </p:cNvPr>
          <p:cNvGraphicFramePr>
            <a:graphicFrameLocks noGrp="1"/>
          </p:cNvGraphicFramePr>
          <p:nvPr>
            <p:ph sz="half" idx="2"/>
            <p:extLst>
              <p:ext uri="{D42A27DB-BD31-4B8C-83A1-F6EECF244321}">
                <p14:modId xmlns:p14="http://schemas.microsoft.com/office/powerpoint/2010/main" val="3170572442"/>
              </p:ext>
            </p:extLst>
          </p:nvPr>
        </p:nvGraphicFramePr>
        <p:xfrm>
          <a:off x="918980" y="3048000"/>
          <a:ext cx="9920748" cy="3167154"/>
        </p:xfrm>
        <a:graphic>
          <a:graphicData uri="http://schemas.openxmlformats.org/drawingml/2006/table">
            <a:tbl>
              <a:tblPr firstRow="1" bandRow="1">
                <a:tableStyleId>{5C22544A-7EE6-4342-B048-85BDC9FD1C3A}</a:tableStyleId>
              </a:tblPr>
              <a:tblGrid>
                <a:gridCol w="737421">
                  <a:extLst>
                    <a:ext uri="{9D8B030D-6E8A-4147-A177-3AD203B41FA5}">
                      <a16:colId xmlns:a16="http://schemas.microsoft.com/office/drawing/2014/main" val="1467109810"/>
                    </a:ext>
                  </a:extLst>
                </a:gridCol>
                <a:gridCol w="5565058">
                  <a:extLst>
                    <a:ext uri="{9D8B030D-6E8A-4147-A177-3AD203B41FA5}">
                      <a16:colId xmlns:a16="http://schemas.microsoft.com/office/drawing/2014/main" val="1594422590"/>
                    </a:ext>
                  </a:extLst>
                </a:gridCol>
                <a:gridCol w="1956619">
                  <a:extLst>
                    <a:ext uri="{9D8B030D-6E8A-4147-A177-3AD203B41FA5}">
                      <a16:colId xmlns:a16="http://schemas.microsoft.com/office/drawing/2014/main" val="1844395121"/>
                    </a:ext>
                  </a:extLst>
                </a:gridCol>
                <a:gridCol w="1661650">
                  <a:extLst>
                    <a:ext uri="{9D8B030D-6E8A-4147-A177-3AD203B41FA5}">
                      <a16:colId xmlns:a16="http://schemas.microsoft.com/office/drawing/2014/main" val="3473306741"/>
                    </a:ext>
                  </a:extLst>
                </a:gridCol>
              </a:tblGrid>
              <a:tr h="432313">
                <a:tc>
                  <a:txBody>
                    <a:bodyPr/>
                    <a:lstStyle/>
                    <a:p>
                      <a:pPr algn="ctr"/>
                      <a:r>
                        <a:rPr lang="cs-CZ" dirty="0"/>
                        <a:t>Kód</a:t>
                      </a:r>
                    </a:p>
                  </a:txBody>
                  <a:tcPr marL="49989" marR="49989" anchor="ctr"/>
                </a:tc>
                <a:tc>
                  <a:txBody>
                    <a:bodyPr/>
                    <a:lstStyle/>
                    <a:p>
                      <a:pPr algn="ctr"/>
                      <a:r>
                        <a:rPr lang="cs-CZ" dirty="0"/>
                        <a:t>Název indikátoru</a:t>
                      </a:r>
                    </a:p>
                  </a:txBody>
                  <a:tcPr marL="49989" marR="49989" anchor="ctr"/>
                </a:tc>
                <a:tc>
                  <a:txBody>
                    <a:bodyPr/>
                    <a:lstStyle/>
                    <a:p>
                      <a:pPr algn="ctr"/>
                      <a:r>
                        <a:rPr lang="cs-CZ" dirty="0"/>
                        <a:t>Měrná jednotka </a:t>
                      </a:r>
                    </a:p>
                  </a:txBody>
                  <a:tcPr marL="49989" marR="49989" anchor="ctr"/>
                </a:tc>
                <a:tc>
                  <a:txBody>
                    <a:bodyPr/>
                    <a:lstStyle/>
                    <a:p>
                      <a:pPr algn="ctr"/>
                      <a:r>
                        <a:rPr lang="cs-CZ" dirty="0"/>
                        <a:t>Typ indikátoru </a:t>
                      </a:r>
                    </a:p>
                  </a:txBody>
                  <a:tcPr marL="49989" marR="49989" anchor="ctr"/>
                </a:tc>
                <a:extLst>
                  <a:ext uri="{0D108BD9-81ED-4DB2-BD59-A6C34878D82A}">
                    <a16:rowId xmlns:a16="http://schemas.microsoft.com/office/drawing/2014/main" val="129301245"/>
                  </a:ext>
                </a:extLst>
              </a:tr>
              <a:tr h="709033">
                <a:tc>
                  <a:txBody>
                    <a:bodyPr/>
                    <a:lstStyle/>
                    <a:p>
                      <a:pPr algn="ctr"/>
                      <a:r>
                        <a:rPr lang="cs-CZ" dirty="0"/>
                        <a:t>62500</a:t>
                      </a:r>
                    </a:p>
                  </a:txBody>
                  <a:tcPr marL="49989" marR="49989" anchor="ctr"/>
                </a:tc>
                <a:tc>
                  <a:txBody>
                    <a:bodyPr/>
                    <a:lstStyle/>
                    <a:p>
                      <a:pPr algn="ctr"/>
                      <a:r>
                        <a:rPr lang="cs-CZ" dirty="0"/>
                        <a:t>Účastníci v procesu vzdělávání/odborné přípravy po ukončení své účasti </a:t>
                      </a:r>
                    </a:p>
                  </a:txBody>
                  <a:tcPr marL="49989" marR="49989" anchor="ctr"/>
                </a:tc>
                <a:tc>
                  <a:txBody>
                    <a:bodyPr/>
                    <a:lstStyle/>
                    <a:p>
                      <a:pPr algn="ctr"/>
                      <a:r>
                        <a:rPr lang="cs-CZ" dirty="0"/>
                        <a:t>Osoby</a:t>
                      </a:r>
                    </a:p>
                  </a:txBody>
                  <a:tcPr marL="49989" marR="49989" anchor="ctr"/>
                </a:tc>
                <a:tc>
                  <a:txBody>
                    <a:bodyPr/>
                    <a:lstStyle/>
                    <a:p>
                      <a:pPr algn="ctr"/>
                      <a:r>
                        <a:rPr lang="cs-CZ" dirty="0"/>
                        <a:t>Výsledek</a:t>
                      </a:r>
                    </a:p>
                  </a:txBody>
                  <a:tcPr marL="49989" marR="49989" anchor="ctr"/>
                </a:tc>
                <a:extLst>
                  <a:ext uri="{0D108BD9-81ED-4DB2-BD59-A6C34878D82A}">
                    <a16:rowId xmlns:a16="http://schemas.microsoft.com/office/drawing/2014/main" val="931061205"/>
                  </a:ext>
                </a:extLst>
              </a:tr>
              <a:tr h="709033">
                <a:tc>
                  <a:txBody>
                    <a:bodyPr/>
                    <a:lstStyle/>
                    <a:p>
                      <a:pPr algn="ctr"/>
                      <a:r>
                        <a:rPr lang="cs-CZ" dirty="0"/>
                        <a:t>62600</a:t>
                      </a:r>
                    </a:p>
                  </a:txBody>
                  <a:tcPr marL="49989" marR="49989" anchor="ctr"/>
                </a:tc>
                <a:tc>
                  <a:txBody>
                    <a:bodyPr/>
                    <a:lstStyle/>
                    <a:p>
                      <a:pPr algn="ctr"/>
                      <a:r>
                        <a:rPr lang="cs-CZ" dirty="0"/>
                        <a:t>Účastníci, kteří získali kvalifikaci po ukončení své účasti </a:t>
                      </a:r>
                    </a:p>
                  </a:txBody>
                  <a:tcPr marL="49989" marR="49989"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Osoby</a:t>
                      </a:r>
                    </a:p>
                    <a:p>
                      <a:pPr algn="ctr"/>
                      <a:endParaRPr lang="cs-CZ" dirty="0"/>
                    </a:p>
                  </a:txBody>
                  <a:tcPr marL="49989" marR="49989"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Výsledek</a:t>
                      </a:r>
                    </a:p>
                    <a:p>
                      <a:pPr algn="ctr"/>
                      <a:endParaRPr lang="cs-CZ" dirty="0"/>
                    </a:p>
                  </a:txBody>
                  <a:tcPr marL="49989" marR="49989" anchor="ctr"/>
                </a:tc>
                <a:extLst>
                  <a:ext uri="{0D108BD9-81ED-4DB2-BD59-A6C34878D82A}">
                    <a16:rowId xmlns:a16="http://schemas.microsoft.com/office/drawing/2014/main" val="4274599340"/>
                  </a:ext>
                </a:extLst>
              </a:tr>
              <a:tr h="1316775">
                <a:tc>
                  <a:txBody>
                    <a:bodyPr/>
                    <a:lstStyle/>
                    <a:p>
                      <a:pPr algn="ctr"/>
                      <a:r>
                        <a:rPr lang="cs-CZ" dirty="0"/>
                        <a:t>62800</a:t>
                      </a:r>
                    </a:p>
                  </a:txBody>
                  <a:tcPr marL="49989" marR="49989" anchor="ctr"/>
                </a:tc>
                <a:tc>
                  <a:txBody>
                    <a:bodyPr/>
                    <a:lstStyle/>
                    <a:p>
                      <a:pPr algn="ctr"/>
                      <a:r>
                        <a:rPr lang="cs-CZ" dirty="0"/>
                        <a:t>Znevýhodnění účastníci, kteří po ukončení své účasti hledají zaměstnání, jsou v procesu vzdělávání/odborné přípravy, rozšiřují si kvalifikaci nebo jsou zaměstnaní, a to i OSVČ </a:t>
                      </a:r>
                    </a:p>
                  </a:txBody>
                  <a:tcPr marL="49989" marR="49989"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Osoby</a:t>
                      </a:r>
                    </a:p>
                    <a:p>
                      <a:pPr algn="ctr"/>
                      <a:endParaRPr lang="cs-CZ" dirty="0"/>
                    </a:p>
                  </a:txBody>
                  <a:tcPr marL="49989" marR="49989"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cs-CZ" dirty="0"/>
                        <a:t>Výsledek</a:t>
                      </a:r>
                    </a:p>
                    <a:p>
                      <a:pPr algn="ctr"/>
                      <a:endParaRPr lang="cs-CZ" dirty="0"/>
                    </a:p>
                  </a:txBody>
                  <a:tcPr marL="49989" marR="49989" anchor="ctr"/>
                </a:tc>
                <a:extLst>
                  <a:ext uri="{0D108BD9-81ED-4DB2-BD59-A6C34878D82A}">
                    <a16:rowId xmlns:a16="http://schemas.microsoft.com/office/drawing/2014/main" val="3256538403"/>
                  </a:ext>
                </a:extLst>
              </a:tr>
            </a:tbl>
          </a:graphicData>
        </a:graphic>
      </p:graphicFrame>
      <p:sp>
        <p:nvSpPr>
          <p:cNvPr id="16" name="Zástupný symbol pro obsah 15">
            <a:extLst>
              <a:ext uri="{FF2B5EF4-FFF2-40B4-BE49-F238E27FC236}">
                <a16:creationId xmlns:a16="http://schemas.microsoft.com/office/drawing/2014/main" id="{F1369731-06E4-454B-9782-DF9CCB685E4C}"/>
              </a:ext>
            </a:extLst>
          </p:cNvPr>
          <p:cNvSpPr>
            <a:spLocks noGrp="1"/>
          </p:cNvSpPr>
          <p:nvPr>
            <p:ph sz="quarter" idx="4"/>
          </p:nvPr>
        </p:nvSpPr>
        <p:spPr>
          <a:xfrm>
            <a:off x="918980" y="2494177"/>
            <a:ext cx="9920748" cy="706965"/>
          </a:xfrm>
        </p:spPr>
        <p:txBody>
          <a:bodyPr/>
          <a:lstStyle/>
          <a:p>
            <a:r>
              <a:rPr lang="cs-CZ" dirty="0"/>
              <a:t>Indikátory </a:t>
            </a:r>
            <a:r>
              <a:rPr lang="cs-CZ" b="1" u="sng" dirty="0"/>
              <a:t>povinné k vykazování</a:t>
            </a:r>
            <a:r>
              <a:rPr lang="cs-CZ" dirty="0"/>
              <a:t> (výsledkové), které se týkají účastníků </a:t>
            </a:r>
          </a:p>
        </p:txBody>
      </p:sp>
    </p:spTree>
    <p:extLst>
      <p:ext uri="{BB962C8B-B14F-4D97-AF65-F5344CB8AC3E}">
        <p14:creationId xmlns:p14="http://schemas.microsoft.com/office/powerpoint/2010/main" val="199697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BD1A89-0D99-469A-8593-4D40F8596B3A}"/>
              </a:ext>
            </a:extLst>
          </p:cNvPr>
          <p:cNvSpPr>
            <a:spLocks noGrp="1"/>
          </p:cNvSpPr>
          <p:nvPr>
            <p:ph type="title"/>
          </p:nvPr>
        </p:nvSpPr>
        <p:spPr/>
        <p:txBody>
          <a:bodyPr/>
          <a:lstStyle/>
          <a:p>
            <a:r>
              <a:rPr lang="cs-CZ" dirty="0"/>
              <a:t>ÚVOD</a:t>
            </a:r>
          </a:p>
        </p:txBody>
      </p:sp>
      <p:sp>
        <p:nvSpPr>
          <p:cNvPr id="3" name="Zástupný symbol pro obsah 2">
            <a:extLst>
              <a:ext uri="{FF2B5EF4-FFF2-40B4-BE49-F238E27FC236}">
                <a16:creationId xmlns:a16="http://schemas.microsoft.com/office/drawing/2014/main" id="{45408709-937D-4742-87CE-464C0AC6E612}"/>
              </a:ext>
            </a:extLst>
          </p:cNvPr>
          <p:cNvSpPr>
            <a:spLocks noGrp="1"/>
          </p:cNvSpPr>
          <p:nvPr>
            <p:ph idx="1"/>
          </p:nvPr>
        </p:nvSpPr>
        <p:spPr>
          <a:xfrm>
            <a:off x="1154954" y="2379405"/>
            <a:ext cx="9507794" cy="4041059"/>
          </a:xfrm>
        </p:spPr>
        <p:txBody>
          <a:bodyPr>
            <a:normAutofit/>
          </a:bodyPr>
          <a:lstStyle/>
          <a:p>
            <a:r>
              <a:rPr lang="cs-CZ" sz="3200" dirty="0"/>
              <a:t>Prorodinná opatření by měla pomoci rodičům snadněji sladit rodinný a pracovní život. </a:t>
            </a:r>
          </a:p>
          <a:p>
            <a:r>
              <a:rPr lang="cs-CZ" sz="3200" dirty="0"/>
              <a:t>Cílem není pasivní podpora rodiny, ale vytváření podmínek a odstraňování překážek ztěžujících rodičům snadnější skloubení pracovního a rodinného života. </a:t>
            </a:r>
          </a:p>
        </p:txBody>
      </p:sp>
    </p:spTree>
    <p:extLst>
      <p:ext uri="{BB962C8B-B14F-4D97-AF65-F5344CB8AC3E}">
        <p14:creationId xmlns:p14="http://schemas.microsoft.com/office/powerpoint/2010/main" val="13538297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642CA2F9-8FA8-40F5-B37C-2967B1C7C006}"/>
              </a:ext>
            </a:extLst>
          </p:cNvPr>
          <p:cNvSpPr>
            <a:spLocks noGrp="1"/>
          </p:cNvSpPr>
          <p:nvPr>
            <p:ph type="title"/>
          </p:nvPr>
        </p:nvSpPr>
        <p:spPr/>
        <p:txBody>
          <a:bodyPr/>
          <a:lstStyle/>
          <a:p>
            <a:r>
              <a:rPr lang="cs-CZ" dirty="0"/>
              <a:t>INDIKÁTORY POVINNÉ K VYKAZOVÁNÍ </a:t>
            </a:r>
          </a:p>
        </p:txBody>
      </p:sp>
      <p:sp>
        <p:nvSpPr>
          <p:cNvPr id="11" name="Zástupný symbol pro obsah 10">
            <a:extLst>
              <a:ext uri="{FF2B5EF4-FFF2-40B4-BE49-F238E27FC236}">
                <a16:creationId xmlns:a16="http://schemas.microsoft.com/office/drawing/2014/main" id="{ADA00B19-CBFA-44D6-BDA9-21B71CBF93A5}"/>
              </a:ext>
            </a:extLst>
          </p:cNvPr>
          <p:cNvSpPr>
            <a:spLocks noGrp="1"/>
          </p:cNvSpPr>
          <p:nvPr>
            <p:ph sz="half" idx="2"/>
          </p:nvPr>
        </p:nvSpPr>
        <p:spPr>
          <a:xfrm>
            <a:off x="1154954" y="2852840"/>
            <a:ext cx="10348788" cy="576160"/>
          </a:xfrm>
        </p:spPr>
        <p:txBody>
          <a:bodyPr>
            <a:normAutofit/>
          </a:bodyPr>
          <a:lstStyle/>
          <a:p>
            <a:r>
              <a:rPr lang="cs-CZ" dirty="0"/>
              <a:t> Indikátory </a:t>
            </a:r>
            <a:r>
              <a:rPr lang="cs-CZ" b="1" u="sng" dirty="0"/>
              <a:t>povinné k vykazování </a:t>
            </a:r>
            <a:r>
              <a:rPr lang="cs-CZ" dirty="0"/>
              <a:t>(výstupové či výsledkové), které se netýkají účastníků </a:t>
            </a:r>
          </a:p>
        </p:txBody>
      </p:sp>
      <p:graphicFrame>
        <p:nvGraphicFramePr>
          <p:cNvPr id="14" name="Zástupný symbol pro obsah 13">
            <a:extLst>
              <a:ext uri="{FF2B5EF4-FFF2-40B4-BE49-F238E27FC236}">
                <a16:creationId xmlns:a16="http://schemas.microsoft.com/office/drawing/2014/main" id="{8BE76C49-2D42-4CE4-8882-8EFE2E680958}"/>
              </a:ext>
            </a:extLst>
          </p:cNvPr>
          <p:cNvGraphicFramePr>
            <a:graphicFrameLocks noGrp="1"/>
          </p:cNvGraphicFramePr>
          <p:nvPr>
            <p:ph sz="quarter" idx="4"/>
            <p:extLst>
              <p:ext uri="{D42A27DB-BD31-4B8C-83A1-F6EECF244321}">
                <p14:modId xmlns:p14="http://schemas.microsoft.com/office/powerpoint/2010/main" val="2591678456"/>
              </p:ext>
            </p:extLst>
          </p:nvPr>
        </p:nvGraphicFramePr>
        <p:xfrm>
          <a:off x="1154954" y="3684678"/>
          <a:ext cx="9699860" cy="1064076"/>
        </p:xfrm>
        <a:graphic>
          <a:graphicData uri="http://schemas.openxmlformats.org/drawingml/2006/table">
            <a:tbl>
              <a:tblPr firstRow="1" bandRow="1">
                <a:tableStyleId>{5C22544A-7EE6-4342-B048-85BDC9FD1C3A}</a:tableStyleId>
              </a:tblPr>
              <a:tblGrid>
                <a:gridCol w="821330">
                  <a:extLst>
                    <a:ext uri="{9D8B030D-6E8A-4147-A177-3AD203B41FA5}">
                      <a16:colId xmlns:a16="http://schemas.microsoft.com/office/drawing/2014/main" val="1588557921"/>
                    </a:ext>
                  </a:extLst>
                </a:gridCol>
                <a:gridCol w="5044792">
                  <a:extLst>
                    <a:ext uri="{9D8B030D-6E8A-4147-A177-3AD203B41FA5}">
                      <a16:colId xmlns:a16="http://schemas.microsoft.com/office/drawing/2014/main" val="873734226"/>
                    </a:ext>
                  </a:extLst>
                </a:gridCol>
                <a:gridCol w="1999811">
                  <a:extLst>
                    <a:ext uri="{9D8B030D-6E8A-4147-A177-3AD203B41FA5}">
                      <a16:colId xmlns:a16="http://schemas.microsoft.com/office/drawing/2014/main" val="2146611291"/>
                    </a:ext>
                  </a:extLst>
                </a:gridCol>
                <a:gridCol w="1833927">
                  <a:extLst>
                    <a:ext uri="{9D8B030D-6E8A-4147-A177-3AD203B41FA5}">
                      <a16:colId xmlns:a16="http://schemas.microsoft.com/office/drawing/2014/main" val="355168528"/>
                    </a:ext>
                  </a:extLst>
                </a:gridCol>
              </a:tblGrid>
              <a:tr h="423996">
                <a:tc>
                  <a:txBody>
                    <a:bodyPr/>
                    <a:lstStyle/>
                    <a:p>
                      <a:r>
                        <a:rPr lang="cs-CZ" dirty="0"/>
                        <a:t>Kód</a:t>
                      </a:r>
                    </a:p>
                  </a:txBody>
                  <a:tcPr/>
                </a:tc>
                <a:tc>
                  <a:txBody>
                    <a:bodyPr/>
                    <a:lstStyle/>
                    <a:p>
                      <a:r>
                        <a:rPr lang="cs-CZ" dirty="0"/>
                        <a:t>Název indikátoru</a:t>
                      </a:r>
                    </a:p>
                  </a:txBody>
                  <a:tcPr/>
                </a:tc>
                <a:tc>
                  <a:txBody>
                    <a:bodyPr/>
                    <a:lstStyle/>
                    <a:p>
                      <a:r>
                        <a:rPr lang="cs-CZ" dirty="0"/>
                        <a:t>Měrná jednotka </a:t>
                      </a:r>
                    </a:p>
                  </a:txBody>
                  <a:tcPr/>
                </a:tc>
                <a:tc>
                  <a:txBody>
                    <a:bodyPr/>
                    <a:lstStyle/>
                    <a:p>
                      <a:r>
                        <a:rPr lang="cs-CZ" dirty="0"/>
                        <a:t>Typ indikátoru </a:t>
                      </a:r>
                    </a:p>
                  </a:txBody>
                  <a:tcPr/>
                </a:tc>
                <a:extLst>
                  <a:ext uri="{0D108BD9-81ED-4DB2-BD59-A6C34878D82A}">
                    <a16:rowId xmlns:a16="http://schemas.microsoft.com/office/drawing/2014/main" val="290599379"/>
                  </a:ext>
                </a:extLst>
              </a:tr>
              <a:tr h="423996">
                <a:tc>
                  <a:txBody>
                    <a:bodyPr/>
                    <a:lstStyle/>
                    <a:p>
                      <a:r>
                        <a:rPr lang="cs-CZ" dirty="0"/>
                        <a:t>50130</a:t>
                      </a:r>
                    </a:p>
                  </a:txBody>
                  <a:tcPr/>
                </a:tc>
                <a:tc>
                  <a:txBody>
                    <a:bodyPr/>
                    <a:lstStyle/>
                    <a:p>
                      <a:r>
                        <a:rPr lang="cs-CZ" dirty="0"/>
                        <a:t>Počet osob pracujících v rámci flexibilních forem práce </a:t>
                      </a:r>
                    </a:p>
                  </a:txBody>
                  <a:tcPr/>
                </a:tc>
                <a:tc>
                  <a:txBody>
                    <a:bodyPr/>
                    <a:lstStyle/>
                    <a:p>
                      <a:r>
                        <a:rPr lang="cs-CZ" dirty="0"/>
                        <a:t>Osoby</a:t>
                      </a:r>
                    </a:p>
                  </a:txBody>
                  <a:tcPr/>
                </a:tc>
                <a:tc>
                  <a:txBody>
                    <a:bodyPr/>
                    <a:lstStyle/>
                    <a:p>
                      <a:r>
                        <a:rPr lang="cs-CZ" dirty="0"/>
                        <a:t>Výsledek</a:t>
                      </a:r>
                    </a:p>
                  </a:txBody>
                  <a:tcPr/>
                </a:tc>
                <a:extLst>
                  <a:ext uri="{0D108BD9-81ED-4DB2-BD59-A6C34878D82A}">
                    <a16:rowId xmlns:a16="http://schemas.microsoft.com/office/drawing/2014/main" val="2116346040"/>
                  </a:ext>
                </a:extLst>
              </a:tr>
            </a:tbl>
          </a:graphicData>
        </a:graphic>
      </p:graphicFrame>
    </p:spTree>
    <p:extLst>
      <p:ext uri="{BB962C8B-B14F-4D97-AF65-F5344CB8AC3E}">
        <p14:creationId xmlns:p14="http://schemas.microsoft.com/office/powerpoint/2010/main" val="29639109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93FBF93F-D139-4D71-8791-82CB3F7A1E6D}"/>
              </a:ext>
            </a:extLst>
          </p:cNvPr>
          <p:cNvSpPr>
            <a:spLocks noGrp="1"/>
          </p:cNvSpPr>
          <p:nvPr>
            <p:ph type="title"/>
          </p:nvPr>
        </p:nvSpPr>
        <p:spPr/>
        <p:txBody>
          <a:bodyPr/>
          <a:lstStyle/>
          <a:p>
            <a:r>
              <a:rPr lang="cs-CZ" dirty="0"/>
              <a:t>INDIKÁTORY</a:t>
            </a:r>
          </a:p>
        </p:txBody>
      </p:sp>
      <p:sp>
        <p:nvSpPr>
          <p:cNvPr id="8" name="Zástupný symbol pro obsah 7">
            <a:extLst>
              <a:ext uri="{FF2B5EF4-FFF2-40B4-BE49-F238E27FC236}">
                <a16:creationId xmlns:a16="http://schemas.microsoft.com/office/drawing/2014/main" id="{5D02470B-365C-4B0A-B43F-8E564D6A807E}"/>
              </a:ext>
            </a:extLst>
          </p:cNvPr>
          <p:cNvSpPr>
            <a:spLocks noGrp="1"/>
          </p:cNvSpPr>
          <p:nvPr>
            <p:ph sz="half" idx="2"/>
          </p:nvPr>
        </p:nvSpPr>
        <p:spPr>
          <a:xfrm>
            <a:off x="1154954" y="2265362"/>
            <a:ext cx="9680194" cy="2840039"/>
          </a:xfrm>
        </p:spPr>
        <p:txBody>
          <a:bodyPr>
            <a:normAutofit/>
          </a:bodyPr>
          <a:lstStyle/>
          <a:p>
            <a:pPr marL="0" indent="0">
              <a:buNone/>
            </a:pPr>
            <a:r>
              <a:rPr lang="cs-CZ" b="1" dirty="0"/>
              <a:t>Sankce při nesplnění závazků týkajících se indikátorů </a:t>
            </a:r>
            <a:r>
              <a:rPr lang="cs-CZ" dirty="0"/>
              <a:t>     </a:t>
            </a:r>
          </a:p>
          <a:p>
            <a:r>
              <a:rPr lang="cs-CZ" dirty="0"/>
              <a:t>Celková míra naplnění indikátorů         </a:t>
            </a:r>
          </a:p>
        </p:txBody>
      </p:sp>
      <p:graphicFrame>
        <p:nvGraphicFramePr>
          <p:cNvPr id="12" name="Zástupný symbol pro obsah 11">
            <a:extLst>
              <a:ext uri="{FF2B5EF4-FFF2-40B4-BE49-F238E27FC236}">
                <a16:creationId xmlns:a16="http://schemas.microsoft.com/office/drawing/2014/main" id="{25199D81-8D75-4D3A-B480-E0CE313BCE82}"/>
              </a:ext>
            </a:extLst>
          </p:cNvPr>
          <p:cNvGraphicFramePr>
            <a:graphicFrameLocks noGrp="1"/>
          </p:cNvGraphicFramePr>
          <p:nvPr>
            <p:ph sz="quarter" idx="4"/>
            <p:extLst>
              <p:ext uri="{D42A27DB-BD31-4B8C-83A1-F6EECF244321}">
                <p14:modId xmlns:p14="http://schemas.microsoft.com/office/powerpoint/2010/main" val="877419260"/>
              </p:ext>
            </p:extLst>
          </p:nvPr>
        </p:nvGraphicFramePr>
        <p:xfrm>
          <a:off x="1356852" y="3429000"/>
          <a:ext cx="9202994" cy="2418736"/>
        </p:xfrm>
        <a:graphic>
          <a:graphicData uri="http://schemas.openxmlformats.org/drawingml/2006/table">
            <a:tbl>
              <a:tblPr firstRow="1" bandRow="1">
                <a:tableStyleId>{5C22544A-7EE6-4342-B048-85BDC9FD1C3A}</a:tableStyleId>
              </a:tblPr>
              <a:tblGrid>
                <a:gridCol w="8082116">
                  <a:extLst>
                    <a:ext uri="{9D8B030D-6E8A-4147-A177-3AD203B41FA5}">
                      <a16:colId xmlns:a16="http://schemas.microsoft.com/office/drawing/2014/main" val="2108828129"/>
                    </a:ext>
                  </a:extLst>
                </a:gridCol>
                <a:gridCol w="1120878">
                  <a:extLst>
                    <a:ext uri="{9D8B030D-6E8A-4147-A177-3AD203B41FA5}">
                      <a16:colId xmlns:a16="http://schemas.microsoft.com/office/drawing/2014/main" val="3566692793"/>
                    </a:ext>
                  </a:extLst>
                </a:gridCol>
              </a:tblGrid>
              <a:tr h="729092">
                <a:tc>
                  <a:txBody>
                    <a:bodyPr/>
                    <a:lstStyle/>
                    <a:p>
                      <a:pPr algn="ctr"/>
                      <a:r>
                        <a:rPr lang="cs-CZ" dirty="0"/>
                        <a:t>Celková míra naplnění indikátorů            </a:t>
                      </a:r>
                    </a:p>
                    <a:p>
                      <a:pPr algn="ctr"/>
                      <a:r>
                        <a:rPr lang="cs-CZ" dirty="0"/>
                        <a:t>výstupů vzhledem k závazkům  dle právního aktu </a:t>
                      </a:r>
                    </a:p>
                  </a:txBody>
                  <a:tcPr anchor="ctr"/>
                </a:tc>
                <a:tc>
                  <a:txBody>
                    <a:bodyPr/>
                    <a:lstStyle/>
                    <a:p>
                      <a:pPr algn="ctr"/>
                      <a:r>
                        <a:rPr lang="cs-CZ" dirty="0"/>
                        <a:t>Sankce</a:t>
                      </a:r>
                    </a:p>
                  </a:txBody>
                  <a:tcPr anchor="ctr"/>
                </a:tc>
                <a:extLst>
                  <a:ext uri="{0D108BD9-81ED-4DB2-BD59-A6C34878D82A}">
                    <a16:rowId xmlns:a16="http://schemas.microsoft.com/office/drawing/2014/main" val="883555499"/>
                  </a:ext>
                </a:extLst>
              </a:tr>
              <a:tr h="422411">
                <a:tc>
                  <a:txBody>
                    <a:bodyPr/>
                    <a:lstStyle/>
                    <a:p>
                      <a:pPr algn="ctr"/>
                      <a:r>
                        <a:rPr lang="cs-CZ" dirty="0"/>
                        <a:t>méně než 85 % a zároveň alespoň 70 % </a:t>
                      </a:r>
                    </a:p>
                  </a:txBody>
                  <a:tcPr anchor="ctr"/>
                </a:tc>
                <a:tc>
                  <a:txBody>
                    <a:bodyPr/>
                    <a:lstStyle/>
                    <a:p>
                      <a:pPr algn="ctr"/>
                      <a:r>
                        <a:rPr lang="cs-CZ" dirty="0"/>
                        <a:t>15%</a:t>
                      </a:r>
                    </a:p>
                  </a:txBody>
                  <a:tcPr anchor="ctr"/>
                </a:tc>
                <a:extLst>
                  <a:ext uri="{0D108BD9-81ED-4DB2-BD59-A6C34878D82A}">
                    <a16:rowId xmlns:a16="http://schemas.microsoft.com/office/drawing/2014/main" val="2061401596"/>
                  </a:ext>
                </a:extLst>
              </a:tr>
              <a:tr h="422411">
                <a:tc>
                  <a:txBody>
                    <a:bodyPr/>
                    <a:lstStyle/>
                    <a:p>
                      <a:pPr algn="ctr"/>
                      <a:r>
                        <a:rPr lang="cs-CZ" dirty="0"/>
                        <a:t>méně než 70 % a zároveň alespoň 55 % </a:t>
                      </a:r>
                    </a:p>
                  </a:txBody>
                  <a:tcPr anchor="ctr"/>
                </a:tc>
                <a:tc>
                  <a:txBody>
                    <a:bodyPr/>
                    <a:lstStyle/>
                    <a:p>
                      <a:pPr algn="ctr"/>
                      <a:r>
                        <a:rPr lang="cs-CZ" dirty="0"/>
                        <a:t>20%</a:t>
                      </a:r>
                    </a:p>
                  </a:txBody>
                  <a:tcPr anchor="ctr"/>
                </a:tc>
                <a:extLst>
                  <a:ext uri="{0D108BD9-81ED-4DB2-BD59-A6C34878D82A}">
                    <a16:rowId xmlns:a16="http://schemas.microsoft.com/office/drawing/2014/main" val="3013423086"/>
                  </a:ext>
                </a:extLst>
              </a:tr>
              <a:tr h="422411">
                <a:tc>
                  <a:txBody>
                    <a:bodyPr/>
                    <a:lstStyle/>
                    <a:p>
                      <a:pPr algn="ctr"/>
                      <a:r>
                        <a:rPr lang="cs-CZ" dirty="0"/>
                        <a:t>méně než 55 % a zároveň alespoň 40 %</a:t>
                      </a:r>
                    </a:p>
                  </a:txBody>
                  <a:tcPr anchor="ctr"/>
                </a:tc>
                <a:tc>
                  <a:txBody>
                    <a:bodyPr/>
                    <a:lstStyle/>
                    <a:p>
                      <a:pPr algn="ctr"/>
                      <a:r>
                        <a:rPr lang="cs-CZ" dirty="0"/>
                        <a:t>30%</a:t>
                      </a:r>
                    </a:p>
                  </a:txBody>
                  <a:tcPr anchor="ctr"/>
                </a:tc>
                <a:extLst>
                  <a:ext uri="{0D108BD9-81ED-4DB2-BD59-A6C34878D82A}">
                    <a16:rowId xmlns:a16="http://schemas.microsoft.com/office/drawing/2014/main" val="1301803328"/>
                  </a:ext>
                </a:extLst>
              </a:tr>
              <a:tr h="422411">
                <a:tc>
                  <a:txBody>
                    <a:bodyPr/>
                    <a:lstStyle/>
                    <a:p>
                      <a:pPr algn="ctr"/>
                      <a:r>
                        <a:rPr lang="cs-CZ" dirty="0"/>
                        <a:t>méně než 40 %</a:t>
                      </a:r>
                    </a:p>
                  </a:txBody>
                  <a:tcPr anchor="ctr"/>
                </a:tc>
                <a:tc>
                  <a:txBody>
                    <a:bodyPr/>
                    <a:lstStyle/>
                    <a:p>
                      <a:pPr algn="ctr"/>
                      <a:r>
                        <a:rPr lang="cs-CZ" dirty="0"/>
                        <a:t>50%</a:t>
                      </a:r>
                    </a:p>
                  </a:txBody>
                  <a:tcPr anchor="ctr"/>
                </a:tc>
                <a:extLst>
                  <a:ext uri="{0D108BD9-81ED-4DB2-BD59-A6C34878D82A}">
                    <a16:rowId xmlns:a16="http://schemas.microsoft.com/office/drawing/2014/main" val="2112071920"/>
                  </a:ext>
                </a:extLst>
              </a:tr>
            </a:tbl>
          </a:graphicData>
        </a:graphic>
      </p:graphicFrame>
    </p:spTree>
    <p:extLst>
      <p:ext uri="{BB962C8B-B14F-4D97-AF65-F5344CB8AC3E}">
        <p14:creationId xmlns:p14="http://schemas.microsoft.com/office/powerpoint/2010/main" val="858748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80CFBB57-FFE1-4834-85C2-C93D432B5729}"/>
              </a:ext>
            </a:extLst>
          </p:cNvPr>
          <p:cNvSpPr>
            <a:spLocks noGrp="1"/>
          </p:cNvSpPr>
          <p:nvPr>
            <p:ph type="title"/>
          </p:nvPr>
        </p:nvSpPr>
        <p:spPr/>
        <p:txBody>
          <a:bodyPr/>
          <a:lstStyle/>
          <a:p>
            <a:r>
              <a:rPr lang="cs-CZ" dirty="0"/>
              <a:t>ZPŮSOBILOST VÝDAJŮ</a:t>
            </a:r>
          </a:p>
        </p:txBody>
      </p:sp>
      <p:sp>
        <p:nvSpPr>
          <p:cNvPr id="8" name="Zástupný symbol pro obsah 7">
            <a:extLst>
              <a:ext uri="{FF2B5EF4-FFF2-40B4-BE49-F238E27FC236}">
                <a16:creationId xmlns:a16="http://schemas.microsoft.com/office/drawing/2014/main" id="{07D6CABB-2D97-4068-A2C3-DBB47171509A}"/>
              </a:ext>
            </a:extLst>
          </p:cNvPr>
          <p:cNvSpPr>
            <a:spLocks noGrp="1"/>
          </p:cNvSpPr>
          <p:nvPr>
            <p:ph idx="1"/>
          </p:nvPr>
        </p:nvSpPr>
        <p:spPr/>
        <p:txBody>
          <a:bodyPr>
            <a:normAutofit fontScale="92500"/>
          </a:bodyPr>
          <a:lstStyle/>
          <a:p>
            <a:pPr marL="0" indent="0">
              <a:buNone/>
            </a:pPr>
            <a:r>
              <a:rPr lang="cs-CZ" b="1" dirty="0"/>
              <a:t>Časová způsobilost projektů: </a:t>
            </a:r>
          </a:p>
          <a:p>
            <a:r>
              <a:rPr lang="cs-CZ" dirty="0"/>
              <a:t>Náklady vzniklé v době realizace projektu </a:t>
            </a:r>
          </a:p>
          <a:p>
            <a:r>
              <a:rPr lang="cs-CZ" dirty="0"/>
              <a:t>Datum zahájení realizace projektu nesmí předcházet datu vyhlášení výzvy MAS  </a:t>
            </a:r>
          </a:p>
          <a:p>
            <a:pPr marL="0" indent="0">
              <a:buNone/>
            </a:pPr>
            <a:r>
              <a:rPr lang="cs-CZ" b="1" dirty="0"/>
              <a:t>Věcná způsobilost </a:t>
            </a:r>
          </a:p>
          <a:p>
            <a:r>
              <a:rPr lang="cs-CZ" dirty="0"/>
              <a:t>Informace ke způsobilým výdajům viz kap. 6 Specifické části pravidel pro žadatele a příjemce v rámci OPZ </a:t>
            </a:r>
          </a:p>
          <a:p>
            <a:pPr marL="0" indent="0">
              <a:buNone/>
            </a:pPr>
            <a:endParaRPr lang="cs-CZ" dirty="0"/>
          </a:p>
          <a:p>
            <a:r>
              <a:rPr lang="cs-CZ" b="1" dirty="0"/>
              <a:t>Způsobilé x nezpůsobilé výdaje </a:t>
            </a:r>
          </a:p>
          <a:p>
            <a:r>
              <a:rPr lang="cs-CZ" b="1" dirty="0"/>
              <a:t>Přímé x nepřímé výdaje</a:t>
            </a:r>
          </a:p>
        </p:txBody>
      </p:sp>
    </p:spTree>
    <p:extLst>
      <p:ext uri="{BB962C8B-B14F-4D97-AF65-F5344CB8AC3E}">
        <p14:creationId xmlns:p14="http://schemas.microsoft.com/office/powerpoint/2010/main" val="4263032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B929CC-500A-43F7-B88D-25247E0F96EC}"/>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0FAEF01E-640C-48D7-BCAE-9F75F94E773C}"/>
              </a:ext>
            </a:extLst>
          </p:cNvPr>
          <p:cNvSpPr>
            <a:spLocks noGrp="1"/>
          </p:cNvSpPr>
          <p:nvPr>
            <p:ph idx="1"/>
          </p:nvPr>
        </p:nvSpPr>
        <p:spPr/>
        <p:txBody>
          <a:bodyPr/>
          <a:lstStyle/>
          <a:p>
            <a:pPr marL="0" indent="0">
              <a:buNone/>
            </a:pPr>
            <a:r>
              <a:rPr lang="cs-CZ" b="1" dirty="0"/>
              <a:t>Způsobilý výdaj: </a:t>
            </a:r>
            <a:r>
              <a:rPr lang="cs-CZ" dirty="0"/>
              <a:t> </a:t>
            </a:r>
          </a:p>
          <a:p>
            <a:r>
              <a:rPr lang="cs-CZ" dirty="0"/>
              <a:t>je v souladu s právními předpisy (zejména legislativou EU a ČR)  </a:t>
            </a:r>
          </a:p>
          <a:p>
            <a:r>
              <a:rPr lang="cs-CZ" dirty="0"/>
              <a:t>je v souladu s pravidly programu a s podmínkami poskytnutí podpory  </a:t>
            </a:r>
          </a:p>
          <a:p>
            <a:r>
              <a:rPr lang="cs-CZ" dirty="0"/>
              <a:t>je přiměřený (viz kapitola 6.1 Specifické části pravidel pro žadatele  a příjemce) </a:t>
            </a:r>
          </a:p>
          <a:p>
            <a:r>
              <a:rPr lang="cs-CZ" dirty="0"/>
              <a:t>vznikl v době realizace projektu a byl uhrazen nejpozději do okamžiku ukončení administrace závěrečné zprávy o realizaci projektu </a:t>
            </a:r>
          </a:p>
          <a:p>
            <a:r>
              <a:rPr lang="cs-CZ" dirty="0"/>
              <a:t>váže se na aktivity projektu, které jsou územně způsobilé </a:t>
            </a:r>
          </a:p>
          <a:p>
            <a:r>
              <a:rPr lang="cs-CZ" dirty="0"/>
              <a:t>je řádně identifikovatelný, prokazatelný a doložitelný</a:t>
            </a:r>
          </a:p>
        </p:txBody>
      </p:sp>
    </p:spTree>
    <p:extLst>
      <p:ext uri="{BB962C8B-B14F-4D97-AF65-F5344CB8AC3E}">
        <p14:creationId xmlns:p14="http://schemas.microsoft.com/office/powerpoint/2010/main" val="1818347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931DCA-133F-4FF4-81D4-55D36923C48E}"/>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C02A58EA-26AB-4AD0-8419-058FDC59EE06}"/>
              </a:ext>
            </a:extLst>
          </p:cNvPr>
          <p:cNvSpPr>
            <a:spLocks noGrp="1"/>
          </p:cNvSpPr>
          <p:nvPr>
            <p:ph idx="1"/>
          </p:nvPr>
        </p:nvSpPr>
        <p:spPr>
          <a:xfrm>
            <a:off x="1154954" y="2261419"/>
            <a:ext cx="8825659" cy="4336026"/>
          </a:xfrm>
        </p:spPr>
        <p:txBody>
          <a:bodyPr>
            <a:normAutofit lnSpcReduction="10000"/>
          </a:bodyPr>
          <a:lstStyle/>
          <a:p>
            <a:pPr marL="0" indent="0">
              <a:buNone/>
            </a:pPr>
            <a:r>
              <a:rPr lang="cs-CZ" b="1" dirty="0"/>
              <a:t>Kategorie způsobilých výdajů OPZ </a:t>
            </a:r>
            <a:endParaRPr lang="cs-CZ" dirty="0"/>
          </a:p>
          <a:p>
            <a:r>
              <a:rPr lang="cs-CZ" dirty="0"/>
              <a:t>1. Celkové způsobilé výdaje </a:t>
            </a:r>
          </a:p>
          <a:p>
            <a:pPr>
              <a:buFont typeface="Courier New" panose="02070309020205020404" pitchFamily="49" charset="0"/>
              <a:buChar char="o"/>
            </a:pPr>
            <a:r>
              <a:rPr lang="cs-CZ" dirty="0"/>
              <a:t>   1.1 Přímé náklady   </a:t>
            </a:r>
          </a:p>
          <a:p>
            <a:pPr>
              <a:buFont typeface="Arial" panose="020B0604020202020204" pitchFamily="34" charset="0"/>
              <a:buChar char="•"/>
            </a:pPr>
            <a:r>
              <a:rPr lang="cs-CZ" dirty="0"/>
              <a:t>      1.1.1  Osobní náklady   </a:t>
            </a:r>
          </a:p>
          <a:p>
            <a:pPr>
              <a:buFont typeface="Arial" panose="020B0604020202020204" pitchFamily="34" charset="0"/>
              <a:buChar char="•"/>
            </a:pPr>
            <a:r>
              <a:rPr lang="cs-CZ" dirty="0"/>
              <a:t>      1.1.2  Cestovné </a:t>
            </a:r>
          </a:p>
          <a:p>
            <a:pPr>
              <a:buFont typeface="Arial" panose="020B0604020202020204" pitchFamily="34" charset="0"/>
              <a:buChar char="•"/>
            </a:pPr>
            <a:r>
              <a:rPr lang="cs-CZ" dirty="0"/>
              <a:t>      1.1.3  Zařízení, vybavení a spotřební materiál </a:t>
            </a:r>
          </a:p>
          <a:p>
            <a:pPr>
              <a:buFont typeface="Arial" panose="020B0604020202020204" pitchFamily="34" charset="0"/>
              <a:buChar char="•"/>
            </a:pPr>
            <a:r>
              <a:rPr lang="cs-CZ" dirty="0"/>
              <a:t>      1.1.4  Nákup služeb  </a:t>
            </a:r>
          </a:p>
          <a:p>
            <a:pPr>
              <a:buFont typeface="Arial" panose="020B0604020202020204" pitchFamily="34" charset="0"/>
              <a:buChar char="•"/>
            </a:pPr>
            <a:r>
              <a:rPr lang="cs-CZ" dirty="0"/>
              <a:t>      1.1.5  Drobné stavební úpravy (do 40 tis. Kč) </a:t>
            </a:r>
          </a:p>
          <a:p>
            <a:pPr>
              <a:buFont typeface="Arial" panose="020B0604020202020204" pitchFamily="34" charset="0"/>
              <a:buChar char="•"/>
            </a:pPr>
            <a:r>
              <a:rPr lang="cs-CZ" dirty="0"/>
              <a:t>      1.1.6  Přímá podpora CS  </a:t>
            </a:r>
          </a:p>
          <a:p>
            <a:pPr>
              <a:buFont typeface="Courier New" panose="02070309020205020404" pitchFamily="49" charset="0"/>
              <a:buChar char="o"/>
            </a:pPr>
            <a:r>
              <a:rPr lang="cs-CZ" dirty="0"/>
              <a:t>   1.2 Nepřímé náklady</a:t>
            </a:r>
          </a:p>
          <a:p>
            <a:r>
              <a:rPr lang="cs-CZ" dirty="0"/>
              <a:t>2. Celkové nezpůsobilé výdaje</a:t>
            </a:r>
          </a:p>
        </p:txBody>
      </p:sp>
    </p:spTree>
    <p:extLst>
      <p:ext uri="{BB962C8B-B14F-4D97-AF65-F5344CB8AC3E}">
        <p14:creationId xmlns:p14="http://schemas.microsoft.com/office/powerpoint/2010/main" val="19013491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A3797A-D281-4A8F-91C6-2DCD7A6636AF}"/>
              </a:ext>
            </a:extLst>
          </p:cNvPr>
          <p:cNvSpPr>
            <a:spLocks noGrp="1"/>
          </p:cNvSpPr>
          <p:nvPr>
            <p:ph type="title"/>
          </p:nvPr>
        </p:nvSpPr>
        <p:spPr/>
        <p:txBody>
          <a:bodyPr/>
          <a:lstStyle/>
          <a:p>
            <a:r>
              <a:rPr lang="cs-CZ"/>
              <a:t>VĚCNÁ ZPŮSOBILOST VÝDAJŮ</a:t>
            </a:r>
          </a:p>
        </p:txBody>
      </p:sp>
      <p:sp>
        <p:nvSpPr>
          <p:cNvPr id="3" name="Zástupný symbol pro obsah 2">
            <a:extLst>
              <a:ext uri="{FF2B5EF4-FFF2-40B4-BE49-F238E27FC236}">
                <a16:creationId xmlns:a16="http://schemas.microsoft.com/office/drawing/2014/main" id="{0557F79C-F432-4824-B1B0-2B3BA1534CE9}"/>
              </a:ext>
            </a:extLst>
          </p:cNvPr>
          <p:cNvSpPr>
            <a:spLocks noGrp="1"/>
          </p:cNvSpPr>
          <p:nvPr>
            <p:ph idx="1"/>
          </p:nvPr>
        </p:nvSpPr>
        <p:spPr>
          <a:xfrm>
            <a:off x="1154954" y="2298700"/>
            <a:ext cx="9463885" cy="4161094"/>
          </a:xfrm>
        </p:spPr>
        <p:txBody>
          <a:bodyPr>
            <a:normAutofit/>
          </a:bodyPr>
          <a:lstStyle/>
          <a:p>
            <a:pPr marL="0" indent="0">
              <a:buNone/>
            </a:pPr>
            <a:r>
              <a:rPr lang="cs-CZ" b="1" dirty="0"/>
              <a:t>1.1.1 Osobní náklady</a:t>
            </a:r>
            <a:r>
              <a:rPr lang="cs-CZ" dirty="0"/>
              <a:t> </a:t>
            </a:r>
          </a:p>
          <a:p>
            <a:r>
              <a:rPr lang="cs-CZ" dirty="0"/>
              <a:t>mzdy a platy pracovníků zaměstnaní výhradně pro projekt </a:t>
            </a:r>
          </a:p>
          <a:p>
            <a:r>
              <a:rPr lang="cs-CZ" dirty="0"/>
              <a:t>příslušná část mezd nebo platů zaměstnanců, kteří se na realizaci projektu podílejí pouze částí svého úvazku </a:t>
            </a:r>
          </a:p>
          <a:p>
            <a:r>
              <a:rPr lang="cs-CZ" dirty="0"/>
              <a:t>ostatní osobní náklady na zaměstnance, kteří jsou zaměstnáni na DPČ nebo DPP </a:t>
            </a:r>
          </a:p>
          <a:p>
            <a:r>
              <a:rPr lang="cs-CZ" dirty="0"/>
              <a:t>výdaje na odměny </a:t>
            </a:r>
          </a:p>
          <a:p>
            <a:r>
              <a:rPr lang="cs-CZ" dirty="0"/>
              <a:t>nesmí přesáhnout obvyklou výši v daném místě, čase a oboru!  </a:t>
            </a:r>
          </a:p>
          <a:p>
            <a:r>
              <a:rPr lang="cs-CZ" dirty="0"/>
              <a:t>pro porovnání osobních výdajů lze využít Informační systém  o průměrném výdělku (ISPV) dostupný  na www.mpsv.cz/ISPV.php </a:t>
            </a:r>
          </a:p>
          <a:p>
            <a:r>
              <a:rPr lang="cs-CZ" dirty="0"/>
              <a:t>ŘO zveřejňuje přehled obvyklých výší mezd a platů pro nejčastější pozice v rámci projektů podpořených z OPZ na portálu www.esfcr.cz</a:t>
            </a:r>
          </a:p>
        </p:txBody>
      </p:sp>
    </p:spTree>
    <p:extLst>
      <p:ext uri="{BB962C8B-B14F-4D97-AF65-F5344CB8AC3E}">
        <p14:creationId xmlns:p14="http://schemas.microsoft.com/office/powerpoint/2010/main" val="41742803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691B0A-FC0A-459A-A7AC-D56C4F493BED}"/>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994112DB-C452-4F9B-A0DB-27C93ABC5846}"/>
              </a:ext>
            </a:extLst>
          </p:cNvPr>
          <p:cNvSpPr>
            <a:spLocks noGrp="1"/>
          </p:cNvSpPr>
          <p:nvPr>
            <p:ph idx="1"/>
          </p:nvPr>
        </p:nvSpPr>
        <p:spPr>
          <a:xfrm>
            <a:off x="1154954" y="2367526"/>
            <a:ext cx="9385227" cy="4033274"/>
          </a:xfrm>
        </p:spPr>
        <p:txBody>
          <a:bodyPr>
            <a:normAutofit/>
          </a:bodyPr>
          <a:lstStyle/>
          <a:p>
            <a:pPr marL="0" indent="0">
              <a:buNone/>
            </a:pPr>
            <a:r>
              <a:rPr lang="cs-CZ" b="1" dirty="0"/>
              <a:t>1.1.1 Osobní náklady </a:t>
            </a:r>
          </a:p>
          <a:p>
            <a:r>
              <a:rPr lang="cs-CZ" b="1" dirty="0"/>
              <a:t>PS, DPČ, DPP </a:t>
            </a:r>
            <a:r>
              <a:rPr lang="cs-CZ" dirty="0"/>
              <a:t>musí být uzavřeny v souladu se zákoníkem práce </a:t>
            </a:r>
          </a:p>
          <a:p>
            <a:r>
              <a:rPr lang="cs-CZ" b="1" dirty="0"/>
              <a:t>Mzdové náklady </a:t>
            </a:r>
            <a:r>
              <a:rPr lang="cs-CZ" dirty="0"/>
              <a:t>= hrubá mzda / plat nebo odměna (DPČ, DPP, OSVČ) + odvody zaměstnavatele na SP a ZP a další poplatky spojené se zaměstnancem hrazené zaměstnavatelem povinně na základě právních předpisů </a:t>
            </a:r>
          </a:p>
          <a:p>
            <a:r>
              <a:rPr lang="cs-CZ" b="1" dirty="0"/>
              <a:t>Náhrady</a:t>
            </a:r>
            <a:r>
              <a:rPr lang="cs-CZ" dirty="0"/>
              <a:t>          </a:t>
            </a:r>
          </a:p>
          <a:p>
            <a:pPr>
              <a:buFontTx/>
              <a:buChar char="-"/>
            </a:pPr>
            <a:r>
              <a:rPr lang="cs-CZ" b="1" dirty="0"/>
              <a:t>za dovolenou </a:t>
            </a:r>
            <a:r>
              <a:rPr lang="cs-CZ" dirty="0"/>
              <a:t>(4, 5 nebo 8 týdnů dovolené dle typu  zaměstnavatele, viz § 213 zákona č. 262/2006 Sb., zákoník práce) -  způsobilé pouze v rozsahu, v jakém odpovídají zapojení  zaměstnance do realizace projektu         </a:t>
            </a:r>
          </a:p>
          <a:p>
            <a:pPr>
              <a:buFontTx/>
              <a:buChar char="-"/>
            </a:pPr>
            <a:r>
              <a:rPr lang="cs-CZ" b="1" dirty="0"/>
              <a:t>v případě překážek v práci </a:t>
            </a:r>
            <a:r>
              <a:rPr lang="cs-CZ" dirty="0"/>
              <a:t>(v souladu se zákoníkem práce)         </a:t>
            </a:r>
          </a:p>
          <a:p>
            <a:pPr>
              <a:buFontTx/>
              <a:buChar char="-"/>
            </a:pPr>
            <a:r>
              <a:rPr lang="cs-CZ" b="1" dirty="0"/>
              <a:t>za dny dočasné pracovní neschopnosti nebo karantény </a:t>
            </a:r>
            <a:r>
              <a:rPr lang="cs-CZ" dirty="0"/>
              <a:t>(jejich  poměrná část) </a:t>
            </a:r>
          </a:p>
          <a:p>
            <a:pPr marL="0" indent="0">
              <a:buNone/>
            </a:pPr>
            <a:endParaRPr lang="cs-CZ" dirty="0"/>
          </a:p>
        </p:txBody>
      </p:sp>
    </p:spTree>
    <p:extLst>
      <p:ext uri="{BB962C8B-B14F-4D97-AF65-F5344CB8AC3E}">
        <p14:creationId xmlns:p14="http://schemas.microsoft.com/office/powerpoint/2010/main" val="37338251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E39C26-E21C-405B-838B-885CCB072389}"/>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BF581D6B-10A8-4E38-8AF6-8AB74E0825D2}"/>
              </a:ext>
            </a:extLst>
          </p:cNvPr>
          <p:cNvSpPr>
            <a:spLocks noGrp="1"/>
          </p:cNvSpPr>
          <p:nvPr>
            <p:ph idx="1"/>
          </p:nvPr>
        </p:nvSpPr>
        <p:spPr>
          <a:xfrm>
            <a:off x="1154954" y="2279036"/>
            <a:ext cx="9581872" cy="4269248"/>
          </a:xfrm>
        </p:spPr>
        <p:txBody>
          <a:bodyPr>
            <a:normAutofit/>
          </a:bodyPr>
          <a:lstStyle/>
          <a:p>
            <a:pPr marL="0" indent="0">
              <a:buNone/>
            </a:pPr>
            <a:r>
              <a:rPr lang="cs-CZ" b="1" dirty="0"/>
              <a:t>1.1.1 Osobní náklady </a:t>
            </a:r>
          </a:p>
          <a:p>
            <a:r>
              <a:rPr lang="cs-CZ" dirty="0"/>
              <a:t>Pracovní úvazky zaměstnance se nesmí překrývat a není možné, aby byl  za stejnou práci placen vícekrát  </a:t>
            </a:r>
          </a:p>
          <a:p>
            <a:r>
              <a:rPr lang="cs-CZ" b="1" dirty="0">
                <a:solidFill>
                  <a:srgbClr val="FF0000"/>
                </a:solidFill>
              </a:rPr>
              <a:t>Výše úvazku = maximálně 1,0 </a:t>
            </a:r>
            <a:r>
              <a:rPr lang="cs-CZ" dirty="0">
                <a:solidFill>
                  <a:srgbClr val="FF0000"/>
                </a:solidFill>
              </a:rPr>
              <a:t>(součet veškerých úvazků zaměstnance  u všech subjektů zapojených do projektu – příjemce a partneři), a to po celou dobu zapojení daného pracovníka do realizace projektu  </a:t>
            </a:r>
          </a:p>
          <a:p>
            <a:r>
              <a:rPr lang="cs-CZ" b="1" dirty="0"/>
              <a:t>Realizační tým projektu (RT) </a:t>
            </a:r>
            <a:r>
              <a:rPr lang="cs-CZ" dirty="0"/>
              <a:t>= zařazení mezi přímé/nepřímé náklady projektu dle pracovní náplně v projektu, dle vazby na CS – přímá x nepřímá vazba </a:t>
            </a:r>
          </a:p>
          <a:p>
            <a:r>
              <a:rPr lang="cs-CZ" b="1" dirty="0"/>
              <a:t>PŘÍMÉ NÁKLADY: </a:t>
            </a:r>
            <a:r>
              <a:rPr lang="cs-CZ" dirty="0"/>
              <a:t>pouze přímá práce s CS nebo zajištění výstupu, který je určen k přímému využití CS </a:t>
            </a:r>
          </a:p>
          <a:p>
            <a:r>
              <a:rPr lang="cs-CZ" b="1" dirty="0"/>
              <a:t>NEPŘÍMÉ NÁKLADY: </a:t>
            </a:r>
            <a:r>
              <a:rPr lang="cs-CZ" dirty="0"/>
              <a:t>projektový/finanční manažer a ostatní pozice (administrativní, podpůrné), které nepracují přímo s CS </a:t>
            </a:r>
          </a:p>
          <a:p>
            <a:pPr marL="0" indent="0">
              <a:buNone/>
            </a:pPr>
            <a:endParaRPr lang="cs-CZ" dirty="0"/>
          </a:p>
        </p:txBody>
      </p:sp>
    </p:spTree>
    <p:extLst>
      <p:ext uri="{BB962C8B-B14F-4D97-AF65-F5344CB8AC3E}">
        <p14:creationId xmlns:p14="http://schemas.microsoft.com/office/powerpoint/2010/main" val="1483319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A435C-3F1C-402B-B363-6A0562040327}"/>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B4FC749D-7E67-4307-BFE9-773317BA4DC1}"/>
              </a:ext>
            </a:extLst>
          </p:cNvPr>
          <p:cNvSpPr>
            <a:spLocks noGrp="1"/>
          </p:cNvSpPr>
          <p:nvPr>
            <p:ph idx="1"/>
          </p:nvPr>
        </p:nvSpPr>
        <p:spPr>
          <a:xfrm>
            <a:off x="1154954" y="2163097"/>
            <a:ext cx="9385227" cy="4237703"/>
          </a:xfrm>
        </p:spPr>
        <p:txBody>
          <a:bodyPr>
            <a:normAutofit/>
          </a:bodyPr>
          <a:lstStyle/>
          <a:p>
            <a:pPr marL="0" indent="0">
              <a:buNone/>
            </a:pPr>
            <a:r>
              <a:rPr lang="cs-CZ" b="1" dirty="0"/>
              <a:t>Osobní náklady</a:t>
            </a:r>
          </a:p>
          <a:p>
            <a:r>
              <a:rPr lang="cs-CZ" dirty="0"/>
              <a:t>mzdy a platy členů realizačního týmu (RT) </a:t>
            </a:r>
          </a:p>
          <a:p>
            <a:pPr>
              <a:buFontTx/>
              <a:buChar char="-"/>
            </a:pPr>
            <a:r>
              <a:rPr lang="cs-CZ" dirty="0"/>
              <a:t>pracovní smlouvy (PS)  </a:t>
            </a:r>
          </a:p>
          <a:p>
            <a:pPr>
              <a:buFontTx/>
              <a:buChar char="-"/>
            </a:pPr>
            <a:r>
              <a:rPr lang="cs-CZ" dirty="0"/>
              <a:t>dohoda o pracovní činnosti (DPČ) </a:t>
            </a:r>
          </a:p>
          <a:p>
            <a:pPr marL="0" indent="0">
              <a:buNone/>
            </a:pPr>
            <a:r>
              <a:rPr lang="cs-CZ" dirty="0"/>
              <a:t>týdenní rozsah nesmí v průměru překračovat 20 hodin, a to maximálně za      dobu 52 týdnů. Do částky 2499 Kč za měsíc zaměstnanec ani zaměstnavatel zdravotní a sociální pojištění neplatí. Od částky 2500 Kč za měsíc vzniká povinnost platby zdravotního a sociálního pojištění </a:t>
            </a:r>
          </a:p>
          <a:p>
            <a:pPr>
              <a:buFontTx/>
              <a:buChar char="-"/>
            </a:pPr>
            <a:r>
              <a:rPr lang="cs-CZ" dirty="0"/>
              <a:t>dohoda o provedení práce (DPP) </a:t>
            </a:r>
          </a:p>
          <a:p>
            <a:pPr marL="0" indent="0">
              <a:buNone/>
            </a:pPr>
            <a:r>
              <a:rPr lang="cs-CZ" dirty="0"/>
              <a:t>rozsah práce nesmí překročit 300 hodin v kalendářním roce u jednoho zaměstnavatele. Zdravotní a sociální pojištění se platní jen pokud odměna přesáhne 10 000 Kč (včetně) </a:t>
            </a:r>
          </a:p>
          <a:p>
            <a:pPr marL="0" indent="0">
              <a:buNone/>
            </a:pPr>
            <a:endParaRPr lang="cs-CZ" dirty="0"/>
          </a:p>
        </p:txBody>
      </p:sp>
      <p:cxnSp>
        <p:nvCxnSpPr>
          <p:cNvPr id="5" name="Přímá spojnice se šipkou 4">
            <a:extLst>
              <a:ext uri="{FF2B5EF4-FFF2-40B4-BE49-F238E27FC236}">
                <a16:creationId xmlns:a16="http://schemas.microsoft.com/office/drawing/2014/main" id="{277EB07B-3769-4CCD-B50B-98D02F7BDB79}"/>
              </a:ext>
            </a:extLst>
          </p:cNvPr>
          <p:cNvCxnSpPr/>
          <p:nvPr/>
        </p:nvCxnSpPr>
        <p:spPr>
          <a:xfrm flipV="1">
            <a:off x="3175819" y="3706761"/>
            <a:ext cx="0" cy="167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Přímá spojnice se šipkou 8">
            <a:extLst>
              <a:ext uri="{FF2B5EF4-FFF2-40B4-BE49-F238E27FC236}">
                <a16:creationId xmlns:a16="http://schemas.microsoft.com/office/drawing/2014/main" id="{DAC1A641-8716-4C23-AA14-7C9B9FF264BF}"/>
              </a:ext>
            </a:extLst>
          </p:cNvPr>
          <p:cNvCxnSpPr>
            <a:cxnSpLocks/>
          </p:cNvCxnSpPr>
          <p:nvPr/>
        </p:nvCxnSpPr>
        <p:spPr>
          <a:xfrm flipV="1">
            <a:off x="3175819" y="5329084"/>
            <a:ext cx="0" cy="1671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6883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DD6EA0-D814-4E7C-A4BE-B4C3CF4B7F99}"/>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873C1E62-B2E6-46AB-A3D3-907A70048FAD}"/>
              </a:ext>
            </a:extLst>
          </p:cNvPr>
          <p:cNvSpPr>
            <a:spLocks noGrp="1"/>
          </p:cNvSpPr>
          <p:nvPr>
            <p:ph idx="1"/>
          </p:nvPr>
        </p:nvSpPr>
        <p:spPr>
          <a:xfrm>
            <a:off x="1154954" y="2271251"/>
            <a:ext cx="9218078" cy="4149213"/>
          </a:xfrm>
        </p:spPr>
        <p:txBody>
          <a:bodyPr>
            <a:normAutofit/>
          </a:bodyPr>
          <a:lstStyle/>
          <a:p>
            <a:r>
              <a:rPr lang="cs-CZ" dirty="0"/>
              <a:t>ostatní osobní náklady (dovolená, odměny, odstupné)</a:t>
            </a:r>
          </a:p>
          <a:p>
            <a:pPr>
              <a:buFontTx/>
              <a:buChar char="-"/>
            </a:pPr>
            <a:r>
              <a:rPr lang="cs-CZ" dirty="0"/>
              <a:t>prostředky na případné odvody z DPP </a:t>
            </a:r>
          </a:p>
          <a:p>
            <a:pPr>
              <a:buFontTx/>
              <a:buChar char="-"/>
            </a:pPr>
            <a:r>
              <a:rPr lang="cs-CZ" dirty="0"/>
              <a:t>prostředky na vyplácení odměn (Odměny jsou způsobilým výdajem za podmínky, že jsou odměnou za splnění mimořádného nebo zvlášť významného úkolu. Součet poskytnutých odměn člena realizačního týmu v daném kalendářním roce však nesmí překročit 25 % jeho mzdy nebo platu za rok), </a:t>
            </a:r>
          </a:p>
          <a:p>
            <a:pPr>
              <a:buFontTx/>
              <a:buChar char="-"/>
            </a:pPr>
            <a:r>
              <a:rPr lang="cs-CZ" dirty="0"/>
              <a:t>prostředky na úhradu výdajů, které překračují jednotkovou cenu rozpočtu z důvodu čerpání dovolené (průměr pro výpočet dovolené může být vyšší a to ovlivní celkovou výši náhrady)</a:t>
            </a:r>
          </a:p>
          <a:p>
            <a:pPr>
              <a:buFontTx/>
              <a:buChar char="-"/>
            </a:pPr>
            <a:r>
              <a:rPr lang="cs-CZ" dirty="0"/>
              <a:t>při převodu z DPP na DPČ je třeba počítat s odvody na soc. a zdravotní pojištění ve výši 34 % z odměny z dohody  </a:t>
            </a:r>
          </a:p>
        </p:txBody>
      </p:sp>
    </p:spTree>
    <p:extLst>
      <p:ext uri="{BB962C8B-B14F-4D97-AF65-F5344CB8AC3E}">
        <p14:creationId xmlns:p14="http://schemas.microsoft.com/office/powerpoint/2010/main" val="2378808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1C6E9D-3E50-4C22-B12A-48AC6D7A127B}"/>
              </a:ext>
            </a:extLst>
          </p:cNvPr>
          <p:cNvSpPr>
            <a:spLocks noGrp="1"/>
          </p:cNvSpPr>
          <p:nvPr>
            <p:ph type="title"/>
          </p:nvPr>
        </p:nvSpPr>
        <p:spPr/>
        <p:txBody>
          <a:bodyPr/>
          <a:lstStyle/>
          <a:p>
            <a:r>
              <a:rPr lang="cs-CZ" dirty="0"/>
              <a:t>PŘEDSTAVENÍ VÝZVY – CÍL VÝZVY</a:t>
            </a:r>
          </a:p>
        </p:txBody>
      </p:sp>
      <p:sp>
        <p:nvSpPr>
          <p:cNvPr id="3" name="Zástupný symbol pro obsah 2">
            <a:extLst>
              <a:ext uri="{FF2B5EF4-FFF2-40B4-BE49-F238E27FC236}">
                <a16:creationId xmlns:a16="http://schemas.microsoft.com/office/drawing/2014/main" id="{E4499B1C-25FA-4D42-961C-83FD1492F365}"/>
              </a:ext>
            </a:extLst>
          </p:cNvPr>
          <p:cNvSpPr>
            <a:spLocks noGrp="1"/>
          </p:cNvSpPr>
          <p:nvPr>
            <p:ph idx="1"/>
          </p:nvPr>
        </p:nvSpPr>
        <p:spPr>
          <a:xfrm>
            <a:off x="1154954" y="2603500"/>
            <a:ext cx="9336065" cy="3718642"/>
          </a:xfrm>
        </p:spPr>
        <p:txBody>
          <a:bodyPr>
            <a:normAutofit/>
          </a:bodyPr>
          <a:lstStyle/>
          <a:p>
            <a:pPr marL="0" indent="0">
              <a:buNone/>
            </a:pPr>
            <a:r>
              <a:rPr lang="cs-CZ" sz="2400" b="1" dirty="0"/>
              <a:t>Cíl výzvy týkající se slaďování rodinného a pracovního života: </a:t>
            </a:r>
          </a:p>
          <a:p>
            <a:r>
              <a:rPr lang="cs-CZ" sz="2400" dirty="0"/>
              <a:t>podpora rodiny z oblasti sociálního začleňování a zaměstnanosti   </a:t>
            </a:r>
          </a:p>
          <a:p>
            <a:r>
              <a:rPr lang="cs-CZ" sz="2400" dirty="0"/>
              <a:t>usnadnit rodičům předškolních a školních dětí vstup na trh práce </a:t>
            </a:r>
          </a:p>
          <a:p>
            <a:r>
              <a:rPr lang="cs-CZ" sz="2400" dirty="0"/>
              <a:t>přispět ke zvýšení zaměstnanosti rodičů </a:t>
            </a:r>
          </a:p>
          <a:p>
            <a:r>
              <a:rPr lang="cs-CZ" sz="2400" dirty="0"/>
              <a:t>přispět ke sladění rodinného a pracovního života </a:t>
            </a:r>
          </a:p>
          <a:p>
            <a:r>
              <a:rPr lang="cs-CZ" sz="2400" dirty="0"/>
              <a:t>předcházení sociálního vyloučení osob </a:t>
            </a:r>
          </a:p>
          <a:p>
            <a:pPr marL="0" indent="0">
              <a:buNone/>
            </a:pPr>
            <a:endParaRPr lang="cs-CZ" dirty="0"/>
          </a:p>
        </p:txBody>
      </p:sp>
    </p:spTree>
    <p:extLst>
      <p:ext uri="{BB962C8B-B14F-4D97-AF65-F5344CB8AC3E}">
        <p14:creationId xmlns:p14="http://schemas.microsoft.com/office/powerpoint/2010/main" val="25851718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37DCFB-9D9A-4B54-A705-58F7DA1842E8}"/>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64DC243C-5DA7-449A-B7CA-76A1728A4820}"/>
              </a:ext>
            </a:extLst>
          </p:cNvPr>
          <p:cNvSpPr>
            <a:spLocks noGrp="1"/>
          </p:cNvSpPr>
          <p:nvPr>
            <p:ph idx="1"/>
          </p:nvPr>
        </p:nvSpPr>
        <p:spPr>
          <a:xfrm>
            <a:off x="1154954" y="2458065"/>
            <a:ext cx="9395059" cy="4021393"/>
          </a:xfrm>
        </p:spPr>
        <p:txBody>
          <a:bodyPr/>
          <a:lstStyle/>
          <a:p>
            <a:pPr marL="0" indent="0">
              <a:buNone/>
            </a:pPr>
            <a:r>
              <a:rPr lang="cs-CZ" b="1" dirty="0"/>
              <a:t>Stanovení výše hodinové sazby </a:t>
            </a:r>
          </a:p>
          <a:p>
            <a:r>
              <a:rPr lang="cs-CZ" dirty="0"/>
              <a:t>Při stanovení výše hodinové sazby za práci pro projekt u osob, které vykonávají stejnou či obdobnou práci i mimo realizaci projektu, je příjemce povinen brát v úvahu výši sazeb těchto zaměstnanců za činnosti mimo projekt.  </a:t>
            </a:r>
          </a:p>
          <a:p>
            <a:r>
              <a:rPr lang="cs-CZ" dirty="0"/>
              <a:t>Pokud zaměstnanec zajišťuje v projektu stejnou či obdobnou činnost, jakou vykonává mimo projekt, pak se výše sazby za práci pro projekt a za stejnou či obdobnou práci bez vazby na projekt nemohou lišit.  </a:t>
            </a:r>
          </a:p>
          <a:p>
            <a:r>
              <a:rPr lang="cs-CZ" dirty="0"/>
              <a:t>Vyšší hodinová sazba za práci pro projekt může být stanovena pouze v odůvodněných případech a s ohledem na charakter vykonávané činnosti s projektem nesouvisející.  </a:t>
            </a:r>
          </a:p>
          <a:p>
            <a:pPr marL="0" indent="0">
              <a:buNone/>
            </a:pPr>
            <a:endParaRPr lang="cs-CZ" dirty="0"/>
          </a:p>
        </p:txBody>
      </p:sp>
    </p:spTree>
    <p:extLst>
      <p:ext uri="{BB962C8B-B14F-4D97-AF65-F5344CB8AC3E}">
        <p14:creationId xmlns:p14="http://schemas.microsoft.com/office/powerpoint/2010/main" val="42637044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1732A5-BAFA-4AA4-A4FC-A088113EDC39}"/>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17389518-E214-4396-B92A-8E6CC4FBFB2B}"/>
              </a:ext>
            </a:extLst>
          </p:cNvPr>
          <p:cNvSpPr>
            <a:spLocks noGrp="1"/>
          </p:cNvSpPr>
          <p:nvPr>
            <p:ph idx="1"/>
          </p:nvPr>
        </p:nvSpPr>
        <p:spPr>
          <a:xfrm>
            <a:off x="1154954" y="2839475"/>
            <a:ext cx="9650698" cy="3416300"/>
          </a:xfrm>
        </p:spPr>
        <p:txBody>
          <a:bodyPr/>
          <a:lstStyle/>
          <a:p>
            <a:pPr marL="0" indent="0">
              <a:buNone/>
            </a:pPr>
            <a:r>
              <a:rPr lang="cs-CZ" b="1" dirty="0"/>
              <a:t>Stanovení výše osobních nákladů </a:t>
            </a:r>
          </a:p>
          <a:p>
            <a:r>
              <a:rPr lang="cs-CZ" dirty="0"/>
              <a:t>dle „Tabulky obvyklých cen, mezd a platů“, která byla sestavena na základě informačního systému o průměrném výdělku (ISPV)  </a:t>
            </a:r>
          </a:p>
          <a:p>
            <a:r>
              <a:rPr lang="cs-CZ" dirty="0"/>
              <a:t>další pozice vycházejí z ISPV - z platové sféry ČR </a:t>
            </a:r>
          </a:p>
          <a:p>
            <a:pPr>
              <a:buFontTx/>
              <a:buChar char="-"/>
            </a:pPr>
            <a:r>
              <a:rPr lang="cs-CZ" dirty="0"/>
              <a:t>ISPV- platová sféra ČR - minimum je 1. decil, maximum je průměr</a:t>
            </a:r>
          </a:p>
          <a:p>
            <a:pPr>
              <a:buFontTx/>
              <a:buChar char="-"/>
            </a:pPr>
            <a:r>
              <a:rPr lang="cs-CZ" dirty="0"/>
              <a:t>Jedná se o hrubý plat, proto je nutné navýšení o 34 %</a:t>
            </a:r>
          </a:p>
          <a:p>
            <a:pPr marL="0" indent="0">
              <a:buNone/>
            </a:pPr>
            <a:endParaRPr lang="cs-CZ" dirty="0"/>
          </a:p>
        </p:txBody>
      </p:sp>
    </p:spTree>
    <p:extLst>
      <p:ext uri="{BB962C8B-B14F-4D97-AF65-F5344CB8AC3E}">
        <p14:creationId xmlns:p14="http://schemas.microsoft.com/office/powerpoint/2010/main" val="2484304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EDBB99-E447-4EE3-A3C7-94FA12E0210B}"/>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AC2A6AF8-E1C8-4607-BDD4-BABCB54ACA13}"/>
              </a:ext>
            </a:extLst>
          </p:cNvPr>
          <p:cNvSpPr>
            <a:spLocks noGrp="1"/>
          </p:cNvSpPr>
          <p:nvPr>
            <p:ph idx="1"/>
          </p:nvPr>
        </p:nvSpPr>
        <p:spPr>
          <a:xfrm>
            <a:off x="1154954" y="2903384"/>
            <a:ext cx="10216389" cy="3954616"/>
          </a:xfrm>
        </p:spPr>
        <p:txBody>
          <a:bodyPr/>
          <a:lstStyle/>
          <a:p>
            <a:pPr marL="0" indent="0">
              <a:buNone/>
            </a:pPr>
            <a:r>
              <a:rPr lang="cs-CZ" b="1" dirty="0"/>
              <a:t>Pracovní pozice hrazené z nepřímých nákladů (NN) </a:t>
            </a:r>
          </a:p>
          <a:p>
            <a:r>
              <a:rPr lang="cs-CZ" dirty="0"/>
              <a:t>nepracují přímo s cílovou skupinou projektu nebo  </a:t>
            </a:r>
          </a:p>
          <a:p>
            <a:r>
              <a:rPr lang="cs-CZ" dirty="0"/>
              <a:t>nezajišťují výstup, který je určen k přímému využití cílovou skupinou projektu </a:t>
            </a:r>
          </a:p>
          <a:p>
            <a:r>
              <a:rPr lang="cs-CZ" dirty="0"/>
              <a:t>Pozice hrazené z NN se do rozpočtu projektu neuvádějí, např.: </a:t>
            </a:r>
          </a:p>
          <a:p>
            <a:pPr>
              <a:buFontTx/>
              <a:buChar char="-"/>
            </a:pPr>
            <a:r>
              <a:rPr lang="cs-CZ" dirty="0"/>
              <a:t>Projektový manažer </a:t>
            </a:r>
          </a:p>
          <a:p>
            <a:pPr>
              <a:buFontTx/>
              <a:buChar char="-"/>
            </a:pPr>
            <a:r>
              <a:rPr lang="cs-CZ" dirty="0"/>
              <a:t>Finanční manažer </a:t>
            </a:r>
          </a:p>
          <a:p>
            <a:pPr>
              <a:buFontTx/>
              <a:buChar char="-"/>
            </a:pPr>
            <a:r>
              <a:rPr lang="cs-CZ" dirty="0"/>
              <a:t>Koordinátor projektu</a:t>
            </a:r>
          </a:p>
        </p:txBody>
      </p:sp>
    </p:spTree>
    <p:extLst>
      <p:ext uri="{BB962C8B-B14F-4D97-AF65-F5344CB8AC3E}">
        <p14:creationId xmlns:p14="http://schemas.microsoft.com/office/powerpoint/2010/main" val="16256024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7F71AE-3D39-41B2-9E5A-5CD30B22AC2D}"/>
              </a:ext>
            </a:extLst>
          </p:cNvPr>
          <p:cNvSpPr>
            <a:spLocks noGrp="1"/>
          </p:cNvSpPr>
          <p:nvPr>
            <p:ph type="title"/>
          </p:nvPr>
        </p:nvSpPr>
        <p:spPr/>
        <p:txBody>
          <a:bodyPr/>
          <a:lstStyle/>
          <a:p>
            <a:r>
              <a:rPr lang="cs-CZ" dirty="0"/>
              <a:t>ZPŮSOBILÉ VÝDAJE A ROZPOČET</a:t>
            </a:r>
          </a:p>
        </p:txBody>
      </p:sp>
      <p:sp>
        <p:nvSpPr>
          <p:cNvPr id="3" name="Zástupný symbol pro obsah 2">
            <a:extLst>
              <a:ext uri="{FF2B5EF4-FFF2-40B4-BE49-F238E27FC236}">
                <a16:creationId xmlns:a16="http://schemas.microsoft.com/office/drawing/2014/main" id="{9DD1C05A-7011-4E0B-BBE5-1B75479BCF23}"/>
              </a:ext>
            </a:extLst>
          </p:cNvPr>
          <p:cNvSpPr>
            <a:spLocks noGrp="1"/>
          </p:cNvSpPr>
          <p:nvPr>
            <p:ph idx="1"/>
          </p:nvPr>
        </p:nvSpPr>
        <p:spPr>
          <a:xfrm>
            <a:off x="1154954" y="3084321"/>
            <a:ext cx="9434388" cy="3993945"/>
          </a:xfrm>
        </p:spPr>
        <p:txBody>
          <a:bodyPr/>
          <a:lstStyle/>
          <a:p>
            <a:pPr marL="0" indent="0">
              <a:buNone/>
            </a:pPr>
            <a:r>
              <a:rPr lang="cs-CZ" b="1" dirty="0"/>
              <a:t>Cestovné</a:t>
            </a:r>
            <a:r>
              <a:rPr lang="cs-CZ" dirty="0"/>
              <a:t>  </a:t>
            </a:r>
          </a:p>
          <a:p>
            <a:r>
              <a:rPr lang="cs-CZ" dirty="0"/>
              <a:t>cestovné ani jízdné členů realizačního týmu ani dětí není způsobilým přímým výdajem  </a:t>
            </a:r>
          </a:p>
          <a:p>
            <a:r>
              <a:rPr lang="cs-CZ" dirty="0"/>
              <a:t>cestovné pečujících osob spadá do nepřímých nákladů projektu </a:t>
            </a:r>
          </a:p>
          <a:p>
            <a:r>
              <a:rPr lang="cs-CZ" dirty="0"/>
              <a:t>cestovné dětí nemůže být součástí projektového rozpočtu </a:t>
            </a:r>
          </a:p>
        </p:txBody>
      </p:sp>
    </p:spTree>
    <p:extLst>
      <p:ext uri="{BB962C8B-B14F-4D97-AF65-F5344CB8AC3E}">
        <p14:creationId xmlns:p14="http://schemas.microsoft.com/office/powerpoint/2010/main" val="5994629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148167-E68E-4D43-816A-63E2480D03AD}"/>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5B68FC3C-9361-4C83-93E2-59EDF4F0A418}"/>
              </a:ext>
            </a:extLst>
          </p:cNvPr>
          <p:cNvSpPr>
            <a:spLocks noGrp="1"/>
          </p:cNvSpPr>
          <p:nvPr>
            <p:ph idx="1"/>
          </p:nvPr>
        </p:nvSpPr>
        <p:spPr>
          <a:xfrm>
            <a:off x="1154954" y="2320413"/>
            <a:ext cx="9463885" cy="4227871"/>
          </a:xfrm>
        </p:spPr>
        <p:txBody>
          <a:bodyPr>
            <a:normAutofit fontScale="92500" lnSpcReduction="20000"/>
          </a:bodyPr>
          <a:lstStyle/>
          <a:p>
            <a:pPr marL="0" indent="0">
              <a:buNone/>
            </a:pPr>
            <a:r>
              <a:rPr lang="cs-CZ" b="1" dirty="0"/>
              <a:t>1.1.3  Zařízení a vybavení, vč. nájmu a odpisů </a:t>
            </a:r>
          </a:p>
          <a:p>
            <a:r>
              <a:rPr lang="cs-CZ" b="1" dirty="0"/>
              <a:t>Investiční výdaje = </a:t>
            </a:r>
            <a:r>
              <a:rPr lang="cs-CZ" dirty="0"/>
              <a:t>odpisovaný hmotný majetek (pořizovací hodnota vyšší  než 40 tis. Kč) a nehmotný majetek (pořizovací cena vyšší než 60 tis. Kč) </a:t>
            </a:r>
          </a:p>
          <a:p>
            <a:r>
              <a:rPr lang="cs-CZ" b="1" dirty="0"/>
              <a:t>Neinvestiční výdaje</a:t>
            </a:r>
            <a:r>
              <a:rPr lang="cs-CZ" dirty="0"/>
              <a:t> = neodpisovaný hmotný (pořizovací hodnota nižší  než 40 tis. Kč) a nehmotný majetek (pořizovací cena nižší než 60 tis. Kč) </a:t>
            </a:r>
          </a:p>
          <a:p>
            <a:r>
              <a:rPr lang="cs-CZ" b="1" dirty="0"/>
              <a:t>Zařízení a vybavení pro členy RT</a:t>
            </a:r>
            <a:r>
              <a:rPr lang="cs-CZ" dirty="0"/>
              <a:t>, kteří přímo pracují s CS nebo zajišťují výstup k přímému využití CS </a:t>
            </a:r>
          </a:p>
          <a:p>
            <a:r>
              <a:rPr lang="cs-CZ" b="1" dirty="0"/>
              <a:t>Nákup vybavení pro RT</a:t>
            </a:r>
            <a:r>
              <a:rPr lang="cs-CZ" dirty="0"/>
              <a:t>, např.  nákup výpočetní techniky - pro pracovníky RT lze pořídit pouze takový počet  kusů zařízení a vybavení, který odpovídá výši úvazku členů RT = 1 ks na 1 úvazek; pokud je úvazek nižší, lze uplatnit pouze část pořizovací ceny, vztahující se k danému úvazku (0,5 úvazek = 0,5 ceny výpočetní techniky), úvazky jednotlivých členů RT je možné sčítat </a:t>
            </a:r>
          </a:p>
          <a:p>
            <a:r>
              <a:rPr lang="cs-CZ" dirty="0"/>
              <a:t>Nově zařazen do této skupiny výdajů i nábytek (rozdíl oproti OP LZZ) </a:t>
            </a:r>
          </a:p>
          <a:p>
            <a:r>
              <a:rPr lang="cs-CZ" dirty="0"/>
              <a:t>Pokud jakýkoliv nákup zařízení a vybavení patří na základě vymezení nepřímých nákladů (dle kapitoly 6.4.16) mezi nepřímé náklady, nelze tyto výdaje řadit mezi přímé způsobilé  náklady </a:t>
            </a:r>
          </a:p>
          <a:p>
            <a:pPr marL="0" indent="0">
              <a:buNone/>
            </a:pPr>
            <a:endParaRPr lang="cs-CZ" dirty="0"/>
          </a:p>
        </p:txBody>
      </p:sp>
    </p:spTree>
    <p:extLst>
      <p:ext uri="{BB962C8B-B14F-4D97-AF65-F5344CB8AC3E}">
        <p14:creationId xmlns:p14="http://schemas.microsoft.com/office/powerpoint/2010/main" val="170273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36FBE9-A71D-4A10-8AD4-53761208AE84}"/>
              </a:ext>
            </a:extLst>
          </p:cNvPr>
          <p:cNvSpPr>
            <a:spLocks noGrp="1"/>
          </p:cNvSpPr>
          <p:nvPr>
            <p:ph type="title"/>
          </p:nvPr>
        </p:nvSpPr>
        <p:spPr/>
        <p:txBody>
          <a:bodyPr/>
          <a:lstStyle/>
          <a:p>
            <a:r>
              <a:rPr lang="cs-CZ" dirty="0"/>
              <a:t>VĚCNÁ ZPŮSOBILOST VÝDAJŮ</a:t>
            </a:r>
          </a:p>
        </p:txBody>
      </p:sp>
      <p:sp>
        <p:nvSpPr>
          <p:cNvPr id="3" name="Zástupný symbol pro obsah 2">
            <a:extLst>
              <a:ext uri="{FF2B5EF4-FFF2-40B4-BE49-F238E27FC236}">
                <a16:creationId xmlns:a16="http://schemas.microsoft.com/office/drawing/2014/main" id="{9986D548-948A-4E89-9FB9-7081B7B9BBD1}"/>
              </a:ext>
            </a:extLst>
          </p:cNvPr>
          <p:cNvSpPr>
            <a:spLocks noGrp="1"/>
          </p:cNvSpPr>
          <p:nvPr>
            <p:ph idx="1"/>
          </p:nvPr>
        </p:nvSpPr>
        <p:spPr>
          <a:xfrm>
            <a:off x="1154954" y="2330245"/>
            <a:ext cx="9159085" cy="4100052"/>
          </a:xfrm>
        </p:spPr>
        <p:txBody>
          <a:bodyPr>
            <a:normAutofit lnSpcReduction="10000"/>
          </a:bodyPr>
          <a:lstStyle/>
          <a:p>
            <a:pPr marL="0" indent="0">
              <a:buNone/>
            </a:pPr>
            <a:r>
              <a:rPr lang="cs-CZ" b="1" dirty="0"/>
              <a:t>V rámci kapitoly 1.1.3 lze také hradit: </a:t>
            </a:r>
          </a:p>
          <a:p>
            <a:r>
              <a:rPr lang="cs-CZ" b="1" dirty="0"/>
              <a:t>Nájem či leasing zařízení a vybavení, budov </a:t>
            </a:r>
          </a:p>
          <a:p>
            <a:pPr>
              <a:buFontTx/>
              <a:buChar char="-"/>
            </a:pPr>
            <a:r>
              <a:rPr lang="cs-CZ" b="1" dirty="0"/>
              <a:t>Operativní leasing</a:t>
            </a:r>
            <a:r>
              <a:rPr lang="cs-CZ" dirty="0"/>
              <a:t> = nájemné (splátky) leasingu, smlouva o nájmu nebo operativním leasingu </a:t>
            </a:r>
          </a:p>
          <a:p>
            <a:pPr>
              <a:buFontTx/>
              <a:buChar char="-"/>
            </a:pPr>
            <a:r>
              <a:rPr lang="cs-CZ" b="1" dirty="0"/>
              <a:t>Finanční leasing </a:t>
            </a:r>
            <a:r>
              <a:rPr lang="cs-CZ" dirty="0"/>
              <a:t>= způsobilé jsou pouze splátky leasingu, vztahující se k období trvání projektu (daně a finanční činnost pronajímatele související s leasingovou smlouvou nejsou způsobilými výdaji) </a:t>
            </a:r>
          </a:p>
          <a:p>
            <a:r>
              <a:rPr lang="cs-CZ" b="1" dirty="0"/>
              <a:t>Odpisy (daňové) </a:t>
            </a:r>
          </a:p>
          <a:p>
            <a:pPr>
              <a:buFontTx/>
              <a:buChar char="-"/>
            </a:pPr>
            <a:r>
              <a:rPr lang="cs-CZ" dirty="0"/>
              <a:t>Dlouhodobého hmotného a nehmotného majetku používaného  pro účely projektu, které využívá CS</a:t>
            </a:r>
          </a:p>
          <a:p>
            <a:pPr>
              <a:buFontTx/>
              <a:buChar char="-"/>
            </a:pPr>
            <a:r>
              <a:rPr lang="cs-CZ" dirty="0"/>
              <a:t>Jsou způsobilým výdajem po dobu trvání projektu za předpokladu, že nákup takového majetku není součástí způsobilých výdajů na projekt </a:t>
            </a:r>
          </a:p>
        </p:txBody>
      </p:sp>
    </p:spTree>
    <p:extLst>
      <p:ext uri="{BB962C8B-B14F-4D97-AF65-F5344CB8AC3E}">
        <p14:creationId xmlns:p14="http://schemas.microsoft.com/office/powerpoint/2010/main" val="9332605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D18255-7045-49EC-9093-E52D69932CAE}"/>
              </a:ext>
            </a:extLst>
          </p:cNvPr>
          <p:cNvSpPr>
            <a:spLocks noGrp="1"/>
          </p:cNvSpPr>
          <p:nvPr>
            <p:ph type="title"/>
          </p:nvPr>
        </p:nvSpPr>
        <p:spPr/>
        <p:txBody>
          <a:bodyPr/>
          <a:lstStyle/>
          <a:p>
            <a:r>
              <a:rPr lang="cs-CZ" dirty="0"/>
              <a:t>ZPŮSOBILÉ VÝDAJE A ROZPOČET </a:t>
            </a:r>
          </a:p>
        </p:txBody>
      </p:sp>
      <p:sp>
        <p:nvSpPr>
          <p:cNvPr id="3" name="Zástupný symbol pro obsah 2">
            <a:extLst>
              <a:ext uri="{FF2B5EF4-FFF2-40B4-BE49-F238E27FC236}">
                <a16:creationId xmlns:a16="http://schemas.microsoft.com/office/drawing/2014/main" id="{A81A6B82-1D7A-49D3-963C-AB53A60AA30A}"/>
              </a:ext>
            </a:extLst>
          </p:cNvPr>
          <p:cNvSpPr>
            <a:spLocks noGrp="1"/>
          </p:cNvSpPr>
          <p:nvPr>
            <p:ph idx="1"/>
          </p:nvPr>
        </p:nvSpPr>
        <p:spPr>
          <a:xfrm>
            <a:off x="1154954" y="2635046"/>
            <a:ext cx="10034156" cy="3716594"/>
          </a:xfrm>
        </p:spPr>
        <p:txBody>
          <a:bodyPr/>
          <a:lstStyle/>
          <a:p>
            <a:pPr marL="0" indent="0">
              <a:buNone/>
            </a:pPr>
            <a:r>
              <a:rPr lang="cs-CZ" b="1" dirty="0"/>
              <a:t>Nákup zařízení a vybavení  </a:t>
            </a:r>
          </a:p>
          <a:p>
            <a:r>
              <a:rPr lang="cs-CZ" dirty="0"/>
              <a:t>Z projektu je možné hradit pouze takovou část nákladů, která odpovídá výši úvazku člena realizačního týmu </a:t>
            </a:r>
          </a:p>
          <a:p>
            <a:r>
              <a:rPr lang="cs-CZ" dirty="0"/>
              <a:t>Nákup zařízení a vybavení pro pracovní pozice, které patří do nepřímých nákladů, není možné pořizovat vybavení a zařízení v rámci přímých nákladů </a:t>
            </a:r>
          </a:p>
          <a:p>
            <a:r>
              <a:rPr lang="cs-CZ" dirty="0"/>
              <a:t>Způsobilým výdajem projektu je vybavení zařízení, které je pracovištěm pečujících osob (nábytek, hračky, hry, výtvarné či sportovní potřeby, vybavení pro příměstské tábory apod.). </a:t>
            </a:r>
            <a:r>
              <a:rPr lang="cs-CZ" b="1" dirty="0"/>
              <a:t>Pozor na kancelářské potřeby, které spadají do nepřímých nákladů. </a:t>
            </a:r>
          </a:p>
        </p:txBody>
      </p:sp>
    </p:spTree>
    <p:extLst>
      <p:ext uri="{BB962C8B-B14F-4D97-AF65-F5344CB8AC3E}">
        <p14:creationId xmlns:p14="http://schemas.microsoft.com/office/powerpoint/2010/main" val="3978783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Obrázek 4" descr="Obsah obrázku text&#10;&#10;Popis vygenerován s vysokou mírou spolehlivosti">
            <a:extLst>
              <a:ext uri="{FF2B5EF4-FFF2-40B4-BE49-F238E27FC236}">
                <a16:creationId xmlns:a16="http://schemas.microsoft.com/office/drawing/2014/main" id="{7901ED88-54A6-46F5-8F41-B07352DEC7B5}"/>
              </a:ext>
            </a:extLst>
          </p:cNvPr>
          <p:cNvPicPr>
            <a:picLocks noChangeAspect="1"/>
          </p:cNvPicPr>
          <p:nvPr/>
        </p:nvPicPr>
        <p:blipFill>
          <a:blip r:embed="rId2"/>
          <a:stretch>
            <a:fillRect/>
          </a:stretch>
        </p:blipFill>
        <p:spPr>
          <a:xfrm>
            <a:off x="3926797" y="2300027"/>
            <a:ext cx="7921214" cy="4277457"/>
          </a:xfrm>
          <a:prstGeom prst="roundRect">
            <a:avLst>
              <a:gd name="adj" fmla="val 1858"/>
            </a:avLst>
          </a:prstGeom>
          <a:effectLst>
            <a:outerShdw blurRad="50800" dist="50800" dir="5400000" algn="tl" rotWithShape="0">
              <a:srgbClr val="000000">
                <a:alpha val="43000"/>
              </a:srgbClr>
            </a:outerShdw>
          </a:effectLst>
        </p:spPr>
      </p:pic>
      <p:sp>
        <p:nvSpPr>
          <p:cNvPr id="2" name="Nadpis 1">
            <a:extLst>
              <a:ext uri="{FF2B5EF4-FFF2-40B4-BE49-F238E27FC236}">
                <a16:creationId xmlns:a16="http://schemas.microsoft.com/office/drawing/2014/main" id="{B7525B27-C6D4-4677-9EBA-CF7FD3A78A10}"/>
              </a:ext>
            </a:extLst>
          </p:cNvPr>
          <p:cNvSpPr>
            <a:spLocks noGrp="1"/>
          </p:cNvSpPr>
          <p:nvPr>
            <p:ph type="title"/>
          </p:nvPr>
        </p:nvSpPr>
        <p:spPr/>
        <p:txBody>
          <a:bodyPr>
            <a:normAutofit/>
          </a:bodyPr>
          <a:lstStyle/>
          <a:p>
            <a:r>
              <a:rPr lang="cs-CZ">
                <a:solidFill>
                  <a:srgbClr val="EBEBEB"/>
                </a:solidFill>
              </a:rPr>
              <a:t>ZPŮSOBILÉ VÝDAJE A ROZPOČET</a:t>
            </a:r>
          </a:p>
        </p:txBody>
      </p:sp>
      <p:sp>
        <p:nvSpPr>
          <p:cNvPr id="3" name="Zástupný symbol pro obsah 2">
            <a:extLst>
              <a:ext uri="{FF2B5EF4-FFF2-40B4-BE49-F238E27FC236}">
                <a16:creationId xmlns:a16="http://schemas.microsoft.com/office/drawing/2014/main" id="{7A93F8CE-767A-44A1-9865-0170DF3C9544}"/>
              </a:ext>
            </a:extLst>
          </p:cNvPr>
          <p:cNvSpPr>
            <a:spLocks noGrp="1"/>
          </p:cNvSpPr>
          <p:nvPr>
            <p:ph idx="1"/>
          </p:nvPr>
        </p:nvSpPr>
        <p:spPr>
          <a:xfrm>
            <a:off x="619377" y="2303054"/>
            <a:ext cx="3481054" cy="3416300"/>
          </a:xfrm>
        </p:spPr>
        <p:txBody>
          <a:bodyPr anchor="ctr">
            <a:normAutofit/>
          </a:bodyPr>
          <a:lstStyle/>
          <a:p>
            <a:pPr marL="0" indent="0">
              <a:buNone/>
            </a:pPr>
            <a:r>
              <a:rPr lang="cs-CZ" sz="1600" b="1" dirty="0"/>
              <a:t>Nákup zařízení a vybavení </a:t>
            </a:r>
          </a:p>
          <a:p>
            <a:r>
              <a:rPr lang="cs-CZ" sz="1600" dirty="0"/>
              <a:t>dle </a:t>
            </a:r>
            <a:r>
              <a:rPr lang="cs-CZ" sz="1600" u="sng" dirty="0"/>
              <a:t>„Tabulky obvyklých cen, mezd a platů“ </a:t>
            </a:r>
            <a:r>
              <a:rPr lang="cs-CZ" sz="1600" dirty="0"/>
              <a:t>(dostupná na esfcr.cz) </a:t>
            </a:r>
          </a:p>
        </p:txBody>
      </p:sp>
    </p:spTree>
    <p:extLst>
      <p:ext uri="{BB962C8B-B14F-4D97-AF65-F5344CB8AC3E}">
        <p14:creationId xmlns:p14="http://schemas.microsoft.com/office/powerpoint/2010/main" val="29628738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836736-66E4-4E52-9A2F-CA87BFF3F3DD}"/>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E0D995AE-0107-423A-876E-91B75C4552E8}"/>
              </a:ext>
            </a:extLst>
          </p:cNvPr>
          <p:cNvSpPr>
            <a:spLocks noGrp="1"/>
          </p:cNvSpPr>
          <p:nvPr>
            <p:ph idx="1"/>
          </p:nvPr>
        </p:nvSpPr>
        <p:spPr>
          <a:xfrm>
            <a:off x="1154954" y="2220042"/>
            <a:ext cx="9734608" cy="4220088"/>
          </a:xfrm>
        </p:spPr>
        <p:txBody>
          <a:bodyPr>
            <a:normAutofit lnSpcReduction="10000"/>
          </a:bodyPr>
          <a:lstStyle/>
          <a:p>
            <a:pPr marL="0" indent="0">
              <a:buNone/>
            </a:pPr>
            <a:r>
              <a:rPr lang="cs-CZ" b="1" dirty="0"/>
              <a:t>1.1.4 Nákup služeb </a:t>
            </a:r>
          </a:p>
          <a:p>
            <a:pPr marL="0" indent="0">
              <a:buNone/>
            </a:pPr>
            <a:r>
              <a:rPr lang="cs-CZ" dirty="0"/>
              <a:t>Dodání služby musí být nezbytné k realizaci projektu a musí vytvářet novou hodnotu  </a:t>
            </a:r>
          </a:p>
          <a:p>
            <a:r>
              <a:rPr lang="cs-CZ" dirty="0"/>
              <a:t>zpracování analýz, průzkumů, studií </a:t>
            </a:r>
          </a:p>
          <a:p>
            <a:r>
              <a:rPr lang="cs-CZ" dirty="0"/>
              <a:t>lektorské služby </a:t>
            </a:r>
          </a:p>
          <a:p>
            <a:r>
              <a:rPr lang="cs-CZ" dirty="0"/>
              <a:t>školení a kurzy </a:t>
            </a:r>
          </a:p>
          <a:p>
            <a:r>
              <a:rPr lang="cs-CZ" dirty="0"/>
              <a:t>vytvoření nových publikací, školicích materiálů nebo manuálů, CD/DVD… </a:t>
            </a:r>
          </a:p>
          <a:p>
            <a:r>
              <a:rPr lang="cs-CZ" dirty="0"/>
              <a:t>pronájem prostor pro práci s CS (např. pronájem učebny)  </a:t>
            </a:r>
          </a:p>
          <a:p>
            <a:pPr marL="0" indent="0">
              <a:buNone/>
            </a:pPr>
            <a:r>
              <a:rPr lang="cs-CZ" b="1" dirty="0"/>
              <a:t>1.1.5 Drobné stavební úpravy </a:t>
            </a:r>
          </a:p>
          <a:p>
            <a:r>
              <a:rPr lang="cs-CZ" dirty="0"/>
              <a:t>Cena všech dokončených stavebních úprav v jednom zdaňovacím období, která nepřesáhne v úhrnu 40.000 Kč na každou jednotlivou účetní položku majetku </a:t>
            </a:r>
          </a:p>
          <a:p>
            <a:r>
              <a:rPr lang="cs-CZ" dirty="0"/>
              <a:t>Např. úprava pracovního místa, které usnadní přístup osobám zdravotně postiženým </a:t>
            </a:r>
          </a:p>
        </p:txBody>
      </p:sp>
    </p:spTree>
    <p:extLst>
      <p:ext uri="{BB962C8B-B14F-4D97-AF65-F5344CB8AC3E}">
        <p14:creationId xmlns:p14="http://schemas.microsoft.com/office/powerpoint/2010/main" val="5299507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0D57B4-A6AE-4B15-B0FA-5A82693DE040}"/>
              </a:ext>
            </a:extLst>
          </p:cNvPr>
          <p:cNvSpPr>
            <a:spLocks noGrp="1"/>
          </p:cNvSpPr>
          <p:nvPr>
            <p:ph type="title"/>
          </p:nvPr>
        </p:nvSpPr>
        <p:spPr/>
        <p:txBody>
          <a:bodyPr/>
          <a:lstStyle/>
          <a:p>
            <a:r>
              <a:rPr lang="cs-CZ" dirty="0"/>
              <a:t>ZPŮSOBILÉ VÝDAJE A ROZPOČET </a:t>
            </a:r>
          </a:p>
        </p:txBody>
      </p:sp>
      <p:sp>
        <p:nvSpPr>
          <p:cNvPr id="3" name="Zástupný symbol pro obsah 2">
            <a:extLst>
              <a:ext uri="{FF2B5EF4-FFF2-40B4-BE49-F238E27FC236}">
                <a16:creationId xmlns:a16="http://schemas.microsoft.com/office/drawing/2014/main" id="{8625FC6E-E1A7-4A63-8F91-0EECFD27D717}"/>
              </a:ext>
            </a:extLst>
          </p:cNvPr>
          <p:cNvSpPr>
            <a:spLocks noGrp="1"/>
          </p:cNvSpPr>
          <p:nvPr>
            <p:ph idx="1"/>
          </p:nvPr>
        </p:nvSpPr>
        <p:spPr>
          <a:xfrm>
            <a:off x="1154954" y="2603500"/>
            <a:ext cx="9532711" cy="3416300"/>
          </a:xfrm>
        </p:spPr>
        <p:txBody>
          <a:bodyPr/>
          <a:lstStyle/>
          <a:p>
            <a:pPr marL="0" indent="0">
              <a:buNone/>
            </a:pPr>
            <a:r>
              <a:rPr lang="cs-CZ" b="1" dirty="0"/>
              <a:t>Drobné stavební úpravy </a:t>
            </a:r>
          </a:p>
          <a:p>
            <a:r>
              <a:rPr lang="cs-CZ" dirty="0"/>
              <a:t>Max. do výše 40 000 Kč za každou účetní položku majetku v jednom zdaňovacím období </a:t>
            </a:r>
          </a:p>
          <a:p>
            <a:r>
              <a:rPr lang="cs-CZ" dirty="0"/>
              <a:t>Z přímých nákladů je možno financovat stavební úpravy prostor zařízení určených pro práci s dětmi </a:t>
            </a:r>
          </a:p>
          <a:p>
            <a:r>
              <a:rPr lang="cs-CZ" dirty="0"/>
              <a:t>V případě stavebních úprav pro projekt samotný (např. pracoviště projektového manažera) by se jednalo o nepřímé náklady. </a:t>
            </a:r>
          </a:p>
        </p:txBody>
      </p:sp>
    </p:spTree>
    <p:extLst>
      <p:ext uri="{BB962C8B-B14F-4D97-AF65-F5344CB8AC3E}">
        <p14:creationId xmlns:p14="http://schemas.microsoft.com/office/powerpoint/2010/main" val="2239527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37FB5-A0D5-48C5-84E2-A6832915943A}"/>
              </a:ext>
            </a:extLst>
          </p:cNvPr>
          <p:cNvSpPr>
            <a:spLocks noGrp="1"/>
          </p:cNvSpPr>
          <p:nvPr>
            <p:ph type="title"/>
          </p:nvPr>
        </p:nvSpPr>
        <p:spPr/>
        <p:txBody>
          <a:bodyPr/>
          <a:lstStyle/>
          <a:p>
            <a:r>
              <a:rPr lang="cs-CZ" dirty="0"/>
              <a:t>IDENTIFIKACE VÝZVY</a:t>
            </a:r>
          </a:p>
        </p:txBody>
      </p:sp>
      <p:sp>
        <p:nvSpPr>
          <p:cNvPr id="3" name="Zástupný symbol pro obsah 2">
            <a:extLst>
              <a:ext uri="{FF2B5EF4-FFF2-40B4-BE49-F238E27FC236}">
                <a16:creationId xmlns:a16="http://schemas.microsoft.com/office/drawing/2014/main" id="{909BBEAF-84D3-4275-92C0-A06402A3EF16}"/>
              </a:ext>
            </a:extLst>
          </p:cNvPr>
          <p:cNvSpPr>
            <a:spLocks noGrp="1"/>
          </p:cNvSpPr>
          <p:nvPr>
            <p:ph idx="1"/>
          </p:nvPr>
        </p:nvSpPr>
        <p:spPr>
          <a:xfrm>
            <a:off x="1154954" y="2387596"/>
            <a:ext cx="9277072" cy="4339168"/>
          </a:xfrm>
        </p:spPr>
        <p:txBody>
          <a:bodyPr>
            <a:normAutofit lnSpcReduction="10000"/>
          </a:bodyPr>
          <a:lstStyle/>
          <a:p>
            <a:pPr marL="0" indent="0">
              <a:buNone/>
            </a:pPr>
            <a:r>
              <a:rPr lang="cs-CZ" sz="2400" b="1" dirty="0"/>
              <a:t>Výzva</a:t>
            </a:r>
            <a:r>
              <a:rPr lang="cs-CZ" sz="2400" b="1" dirty="0">
                <a:solidFill>
                  <a:srgbClr val="EBEBEB"/>
                </a:solidFill>
              </a:rPr>
              <a:t> </a:t>
            </a:r>
            <a:r>
              <a:rPr lang="cs-CZ" sz="2400" b="1" dirty="0"/>
              <a:t>MAS MEZI ÚPOU A METUJÍ – PRORODINNÁ OPATŘENÍ I</a:t>
            </a:r>
          </a:p>
          <a:p>
            <a:r>
              <a:rPr lang="cs-CZ" dirty="0"/>
              <a:t>Číslo výzvy: </a:t>
            </a:r>
            <a:r>
              <a:rPr lang="cs-CZ" b="1" i="1" dirty="0"/>
              <a:t>538/03_16_047/CLLD_16_01_129</a:t>
            </a:r>
          </a:p>
          <a:p>
            <a:r>
              <a:rPr lang="cs-CZ" dirty="0"/>
              <a:t>Prioritní osa: </a:t>
            </a:r>
            <a:r>
              <a:rPr lang="cs-CZ" b="1" i="1" dirty="0"/>
              <a:t>2 Sociální začleňování a boj s chudobou  </a:t>
            </a:r>
          </a:p>
          <a:p>
            <a:r>
              <a:rPr lang="cs-CZ" dirty="0"/>
              <a:t>Investiční priorita: </a:t>
            </a:r>
            <a:r>
              <a:rPr lang="cs-CZ" b="1" i="1" dirty="0"/>
              <a:t>2.3 Strategie komunitně vedeného místního rozvoje   </a:t>
            </a:r>
          </a:p>
          <a:p>
            <a:r>
              <a:rPr lang="cs-CZ" dirty="0"/>
              <a:t>Specifický cíl: </a:t>
            </a:r>
            <a:r>
              <a:rPr lang="cs-CZ" b="1" i="1" dirty="0"/>
              <a:t>2.3.1 Zvýšit zapojení lokálních aktérů do řešení problémů nezaměstnanosti a sociálního začleňování ve venkovských oblastech  </a:t>
            </a:r>
            <a:r>
              <a:rPr lang="cs-CZ" i="1" dirty="0"/>
              <a:t> </a:t>
            </a:r>
          </a:p>
          <a:p>
            <a:r>
              <a:rPr lang="cs-CZ" dirty="0"/>
              <a:t>Typ výzvy: </a:t>
            </a:r>
            <a:r>
              <a:rPr lang="cs-CZ" b="1" i="1" dirty="0"/>
              <a:t>Kolová</a:t>
            </a:r>
            <a:r>
              <a:rPr lang="cs-CZ" dirty="0"/>
              <a:t> </a:t>
            </a:r>
          </a:p>
          <a:p>
            <a:r>
              <a:rPr lang="cs-CZ" dirty="0"/>
              <a:t>Míra podpory: </a:t>
            </a:r>
            <a:r>
              <a:rPr lang="cs-CZ" b="1" i="1" dirty="0"/>
              <a:t>85 - 100 % dle typu žadatele </a:t>
            </a:r>
          </a:p>
          <a:p>
            <a:r>
              <a:rPr lang="cs-CZ" dirty="0"/>
              <a:t>Území realizace: </a:t>
            </a:r>
            <a:r>
              <a:rPr lang="cs-CZ" b="1" i="1" dirty="0"/>
              <a:t>území MAS MEZI ÚPOU A METUJÍ</a:t>
            </a:r>
          </a:p>
          <a:p>
            <a:r>
              <a:rPr lang="cs-CZ" dirty="0"/>
              <a:t>Udržitelnost: </a:t>
            </a:r>
            <a:r>
              <a:rPr lang="cs-CZ" b="1" i="1" dirty="0"/>
              <a:t>není stanovena </a:t>
            </a:r>
          </a:p>
          <a:p>
            <a:r>
              <a:rPr lang="cs-CZ" dirty="0"/>
              <a:t>Forma financování:  </a:t>
            </a:r>
            <a:r>
              <a:rPr lang="cs-CZ" b="1" i="1" dirty="0"/>
              <a:t>Ex ante/ Ex post </a:t>
            </a:r>
          </a:p>
        </p:txBody>
      </p:sp>
    </p:spTree>
    <p:extLst>
      <p:ext uri="{BB962C8B-B14F-4D97-AF65-F5344CB8AC3E}">
        <p14:creationId xmlns:p14="http://schemas.microsoft.com/office/powerpoint/2010/main" val="16270907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FDB8C0-C32F-4A1C-8D3F-7D44ADE03516}"/>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FBA541F0-C8C3-458A-B3A2-FB40DFB1CF20}"/>
              </a:ext>
            </a:extLst>
          </p:cNvPr>
          <p:cNvSpPr>
            <a:spLocks noGrp="1"/>
          </p:cNvSpPr>
          <p:nvPr>
            <p:ph idx="1"/>
          </p:nvPr>
        </p:nvSpPr>
        <p:spPr>
          <a:xfrm>
            <a:off x="1154954" y="2279035"/>
            <a:ext cx="10043988" cy="4102100"/>
          </a:xfrm>
        </p:spPr>
        <p:txBody>
          <a:bodyPr>
            <a:normAutofit/>
          </a:bodyPr>
          <a:lstStyle/>
          <a:p>
            <a:pPr marL="0" indent="0">
              <a:buNone/>
            </a:pPr>
            <a:r>
              <a:rPr lang="cs-CZ" b="1" dirty="0"/>
              <a:t>1.1.6 Přímá podpora pro CS (pro Prorodinná opatření nerelevantní) </a:t>
            </a:r>
          </a:p>
          <a:p>
            <a:r>
              <a:rPr lang="cs-CZ" b="1" dirty="0"/>
              <a:t>mzdy zaměstnanců z CS </a:t>
            </a:r>
            <a:r>
              <a:rPr lang="cs-CZ" dirty="0"/>
              <a:t>(PS, DPČ, DPP ne) – max. limit stanovený pro měsíc práce zaměstnance je ve výši trojnásobku minimální mzdy za měsíc  při 40hodinové týdenní pracovní době </a:t>
            </a:r>
          </a:p>
          <a:p>
            <a:r>
              <a:rPr lang="cs-CZ" b="1" dirty="0"/>
              <a:t>cestovné, ubytování a stravné </a:t>
            </a:r>
            <a:r>
              <a:rPr lang="cs-CZ" dirty="0"/>
              <a:t>při služebních cestách pro CS </a:t>
            </a:r>
          </a:p>
          <a:p>
            <a:r>
              <a:rPr lang="cs-CZ" b="1" dirty="0"/>
              <a:t>příspěvek na péči o dítě a další závislé osoby </a:t>
            </a:r>
            <a:r>
              <a:rPr lang="cs-CZ" dirty="0"/>
              <a:t>– poskytuje se po dobu trvání školení nebo při nástupu nezaměstnané osoby do nového zaměstnání (v tomto případě se poskytuje po dobu max. 6 </a:t>
            </a:r>
            <a:r>
              <a:rPr lang="cs-CZ" dirty="0" err="1"/>
              <a:t>měs</a:t>
            </a:r>
            <a:r>
              <a:rPr lang="cs-CZ" dirty="0"/>
              <a:t>.) </a:t>
            </a:r>
          </a:p>
          <a:p>
            <a:r>
              <a:rPr lang="cs-CZ" b="1" dirty="0"/>
              <a:t>příspěvek na zapracování </a:t>
            </a:r>
            <a:r>
              <a:rPr lang="cs-CZ" dirty="0"/>
              <a:t>(dle zákona č. 435/2004 Sb., zákon  o zaměstnanosti) – poskytuje se po dobu max. 3 </a:t>
            </a:r>
            <a:r>
              <a:rPr lang="cs-CZ" dirty="0" err="1"/>
              <a:t>měs</a:t>
            </a:r>
            <a:r>
              <a:rPr lang="cs-CZ" dirty="0"/>
              <a:t>., nejvýše do poloviny minimální mzdy </a:t>
            </a:r>
          </a:p>
          <a:p>
            <a:r>
              <a:rPr lang="cs-CZ" b="1" dirty="0"/>
              <a:t>jiné nezbytné náklady pro CS</a:t>
            </a:r>
            <a:r>
              <a:rPr lang="cs-CZ" dirty="0"/>
              <a:t> pro realizování jejich aktivit (prohlídka zdravotní způsobilosti pro výkon práce, výpis z rejstříku trestů) </a:t>
            </a:r>
          </a:p>
        </p:txBody>
      </p:sp>
    </p:spTree>
    <p:extLst>
      <p:ext uri="{BB962C8B-B14F-4D97-AF65-F5344CB8AC3E}">
        <p14:creationId xmlns:p14="http://schemas.microsoft.com/office/powerpoint/2010/main" val="966650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5C9F07-8C6D-46DB-8803-DDA65B4C87AA}"/>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880F5BDB-844D-4BCD-9D4F-F8E2720E9E51}"/>
              </a:ext>
            </a:extLst>
          </p:cNvPr>
          <p:cNvSpPr>
            <a:spLocks noGrp="1"/>
          </p:cNvSpPr>
          <p:nvPr>
            <p:ph idx="1"/>
          </p:nvPr>
        </p:nvSpPr>
        <p:spPr/>
        <p:txBody>
          <a:bodyPr/>
          <a:lstStyle/>
          <a:p>
            <a:pPr marL="0" indent="0">
              <a:buNone/>
            </a:pPr>
            <a:r>
              <a:rPr lang="cs-CZ" b="1" dirty="0"/>
              <a:t>Investiční výdaje: </a:t>
            </a:r>
          </a:p>
          <a:p>
            <a:r>
              <a:rPr lang="cs-CZ" dirty="0"/>
              <a:t>Pro projekty platí omezení, že podíl investičních výdajů v rámci celkových způsobilých výdajů nesmí být vyšší než 50 % </a:t>
            </a:r>
          </a:p>
          <a:p>
            <a:pPr marL="0" indent="0">
              <a:buNone/>
            </a:pPr>
            <a:endParaRPr lang="cs-CZ" dirty="0"/>
          </a:p>
        </p:txBody>
      </p:sp>
    </p:spTree>
    <p:extLst>
      <p:ext uri="{BB962C8B-B14F-4D97-AF65-F5344CB8AC3E}">
        <p14:creationId xmlns:p14="http://schemas.microsoft.com/office/powerpoint/2010/main" val="5478416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E41A55-F24D-4F05-B24F-A83EC326AC95}"/>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E8047000-C343-45B7-905B-26317D8FF998}"/>
              </a:ext>
            </a:extLst>
          </p:cNvPr>
          <p:cNvSpPr>
            <a:spLocks noGrp="1"/>
          </p:cNvSpPr>
          <p:nvPr>
            <p:ph idx="1"/>
          </p:nvPr>
        </p:nvSpPr>
        <p:spPr>
          <a:xfrm>
            <a:off x="1154954" y="2485514"/>
            <a:ext cx="10039408" cy="4062770"/>
          </a:xfrm>
        </p:spPr>
        <p:txBody>
          <a:bodyPr>
            <a:normAutofit/>
          </a:bodyPr>
          <a:lstStyle/>
          <a:p>
            <a:pPr marL="0" indent="0">
              <a:buNone/>
            </a:pPr>
            <a:r>
              <a:rPr lang="cs-CZ" b="1" dirty="0"/>
              <a:t>1.2 Nepřímé náklady  </a:t>
            </a:r>
            <a:endParaRPr lang="cs-CZ" dirty="0"/>
          </a:p>
          <a:p>
            <a:r>
              <a:rPr lang="cs-CZ" dirty="0"/>
              <a:t>Max. 25% přímých způsobilých nákladů projektu </a:t>
            </a:r>
          </a:p>
          <a:p>
            <a:r>
              <a:rPr lang="cs-CZ" dirty="0"/>
              <a:t>administrativa, řízení projektu (včetně finančního), účetnictví, personalistika komunikační a informační opatření, občerstvení a stravování a podpůrné procesy pro provoz projektu </a:t>
            </a:r>
          </a:p>
          <a:p>
            <a:r>
              <a:rPr lang="cs-CZ" dirty="0"/>
              <a:t>cestovní náhrady spojené s pracovními cestami RT </a:t>
            </a:r>
          </a:p>
          <a:p>
            <a:r>
              <a:rPr lang="cs-CZ" dirty="0"/>
              <a:t>spotřební materiál, zařízení a vybavení (papír…) </a:t>
            </a:r>
          </a:p>
          <a:p>
            <a:r>
              <a:rPr lang="cs-CZ" dirty="0"/>
              <a:t>prostory pro realizaci projektu (nájemné, vodné, stočné, energie…) </a:t>
            </a:r>
          </a:p>
          <a:p>
            <a:r>
              <a:rPr lang="cs-CZ" dirty="0"/>
              <a:t>ostatní provozní výdaje (internet, poštovné, telefon…) </a:t>
            </a:r>
          </a:p>
          <a:p>
            <a:pPr marL="0" indent="0">
              <a:buNone/>
            </a:pPr>
            <a:endParaRPr lang="cs-CZ" dirty="0"/>
          </a:p>
        </p:txBody>
      </p:sp>
    </p:spTree>
    <p:extLst>
      <p:ext uri="{BB962C8B-B14F-4D97-AF65-F5344CB8AC3E}">
        <p14:creationId xmlns:p14="http://schemas.microsoft.com/office/powerpoint/2010/main" val="40516790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C31586-7CD6-4742-B6CF-5E4CC1EE6E49}"/>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C86408AC-E3A3-4DC4-A80C-91FD13B45FCA}"/>
              </a:ext>
            </a:extLst>
          </p:cNvPr>
          <p:cNvSpPr>
            <a:spLocks noGrp="1"/>
          </p:cNvSpPr>
          <p:nvPr>
            <p:ph sz="half" idx="2"/>
          </p:nvPr>
        </p:nvSpPr>
        <p:spPr>
          <a:xfrm>
            <a:off x="948476" y="2344020"/>
            <a:ext cx="10633923" cy="4184599"/>
          </a:xfrm>
        </p:spPr>
        <p:txBody>
          <a:bodyPr>
            <a:normAutofit fontScale="92500" lnSpcReduction="10000"/>
          </a:bodyPr>
          <a:lstStyle/>
          <a:p>
            <a:r>
              <a:rPr lang="cs-CZ" dirty="0"/>
              <a:t>Pro projekty, u nichž podstatná většina nákladů vznikne formou nákupu služeb od externích dodavatelů, jsou způsobilá procenta nepřímých nákladů snížena </a:t>
            </a:r>
          </a:p>
          <a:p>
            <a:r>
              <a:rPr lang="cs-CZ" dirty="0"/>
              <a:t>Podíly pro nepřímé náklady jsou sníženy pro projekty s objemem nákupu služeb v těchto intencích:</a:t>
            </a:r>
          </a:p>
          <a:p>
            <a:endParaRPr lang="cs-CZ" dirty="0"/>
          </a:p>
          <a:p>
            <a:endParaRPr lang="cs-CZ" dirty="0"/>
          </a:p>
          <a:p>
            <a:endParaRPr lang="cs-CZ" dirty="0"/>
          </a:p>
          <a:p>
            <a:endParaRPr lang="cs-CZ" dirty="0"/>
          </a:p>
          <a:p>
            <a:endParaRPr lang="cs-CZ" dirty="0"/>
          </a:p>
          <a:p>
            <a:pPr marL="0" indent="0">
              <a:buNone/>
            </a:pPr>
            <a:endParaRPr lang="cs-CZ" dirty="0"/>
          </a:p>
          <a:p>
            <a:pPr marL="0" indent="0">
              <a:buNone/>
            </a:pPr>
            <a:r>
              <a:rPr lang="cs-CZ" dirty="0"/>
              <a:t>2. Celkové nezpůsobilé výdaje </a:t>
            </a:r>
          </a:p>
          <a:p>
            <a:r>
              <a:rPr lang="cs-CZ" dirty="0"/>
              <a:t>Pro potřeby OPZ se v žádosti o podporu nevyplňují </a:t>
            </a:r>
          </a:p>
        </p:txBody>
      </p:sp>
      <p:graphicFrame>
        <p:nvGraphicFramePr>
          <p:cNvPr id="7" name="Zástupný symbol pro obsah 6">
            <a:extLst>
              <a:ext uri="{FF2B5EF4-FFF2-40B4-BE49-F238E27FC236}">
                <a16:creationId xmlns:a16="http://schemas.microsoft.com/office/drawing/2014/main" id="{596FB0A7-5250-42A2-B2DE-D4307B8524D4}"/>
              </a:ext>
            </a:extLst>
          </p:cNvPr>
          <p:cNvGraphicFramePr>
            <a:graphicFrameLocks noGrp="1"/>
          </p:cNvGraphicFramePr>
          <p:nvPr>
            <p:ph sz="quarter" idx="4"/>
            <p:extLst>
              <p:ext uri="{D42A27DB-BD31-4B8C-83A1-F6EECF244321}">
                <p14:modId xmlns:p14="http://schemas.microsoft.com/office/powerpoint/2010/main" val="488609573"/>
              </p:ext>
            </p:extLst>
          </p:nvPr>
        </p:nvGraphicFramePr>
        <p:xfrm>
          <a:off x="948476" y="3508101"/>
          <a:ext cx="10525770" cy="1856436"/>
        </p:xfrm>
        <a:graphic>
          <a:graphicData uri="http://schemas.openxmlformats.org/drawingml/2006/table">
            <a:tbl>
              <a:tblPr firstRow="1" bandRow="1">
                <a:tableStyleId>{5C22544A-7EE6-4342-B048-85BDC9FD1C3A}</a:tableStyleId>
              </a:tblPr>
              <a:tblGrid>
                <a:gridCol w="5262885">
                  <a:extLst>
                    <a:ext uri="{9D8B030D-6E8A-4147-A177-3AD203B41FA5}">
                      <a16:colId xmlns:a16="http://schemas.microsoft.com/office/drawing/2014/main" val="317897695"/>
                    </a:ext>
                  </a:extLst>
                </a:gridCol>
                <a:gridCol w="5262885">
                  <a:extLst>
                    <a:ext uri="{9D8B030D-6E8A-4147-A177-3AD203B41FA5}">
                      <a16:colId xmlns:a16="http://schemas.microsoft.com/office/drawing/2014/main" val="3774910012"/>
                    </a:ext>
                  </a:extLst>
                </a:gridCol>
              </a:tblGrid>
              <a:tr h="425298">
                <a:tc>
                  <a:txBody>
                    <a:bodyPr/>
                    <a:lstStyle/>
                    <a:p>
                      <a:r>
                        <a:rPr lang="cs-CZ" dirty="0"/>
                        <a:t>Podíl nákupu na celkových přímých způsobilých nákladech projektu</a:t>
                      </a:r>
                    </a:p>
                  </a:txBody>
                  <a:tcPr/>
                </a:tc>
                <a:tc>
                  <a:txBody>
                    <a:bodyPr/>
                    <a:lstStyle/>
                    <a:p>
                      <a:r>
                        <a:rPr lang="cs-CZ" dirty="0"/>
                        <a:t>Snížení podílu nepřímých nákladů oproti výše uvedenému procentu (25%)</a:t>
                      </a:r>
                    </a:p>
                  </a:txBody>
                  <a:tcPr/>
                </a:tc>
                <a:extLst>
                  <a:ext uri="{0D108BD9-81ED-4DB2-BD59-A6C34878D82A}">
                    <a16:rowId xmlns:a16="http://schemas.microsoft.com/office/drawing/2014/main" val="2661920431"/>
                  </a:ext>
                </a:extLst>
              </a:tr>
              <a:tr h="243027">
                <a:tc>
                  <a:txBody>
                    <a:bodyPr/>
                    <a:lstStyle/>
                    <a:p>
                      <a:r>
                        <a:rPr lang="cs-CZ" dirty="0"/>
                        <a:t>Do 60% včetně</a:t>
                      </a:r>
                    </a:p>
                  </a:txBody>
                  <a:tcPr/>
                </a:tc>
                <a:tc>
                  <a:txBody>
                    <a:bodyPr/>
                    <a:lstStyle/>
                    <a:p>
                      <a:r>
                        <a:rPr lang="cs-CZ" dirty="0"/>
                        <a:t>25%</a:t>
                      </a:r>
                    </a:p>
                  </a:txBody>
                  <a:tcPr/>
                </a:tc>
                <a:extLst>
                  <a:ext uri="{0D108BD9-81ED-4DB2-BD59-A6C34878D82A}">
                    <a16:rowId xmlns:a16="http://schemas.microsoft.com/office/drawing/2014/main" val="3575792735"/>
                  </a:ext>
                </a:extLst>
              </a:tr>
              <a:tr h="425298">
                <a:tc>
                  <a:txBody>
                    <a:bodyPr/>
                    <a:lstStyle/>
                    <a:p>
                      <a:r>
                        <a:rPr lang="cs-CZ" dirty="0"/>
                        <a:t>Více než 60% a méně než 90%</a:t>
                      </a:r>
                    </a:p>
                  </a:txBody>
                  <a:tcPr/>
                </a:tc>
                <a:tc>
                  <a:txBody>
                    <a:bodyPr/>
                    <a:lstStyle/>
                    <a:p>
                      <a:r>
                        <a:rPr lang="cs-CZ" dirty="0"/>
                        <a:t>Snížení na 3/5 (60%) základního podílu na 15%</a:t>
                      </a:r>
                    </a:p>
                  </a:txBody>
                  <a:tcPr/>
                </a:tc>
                <a:extLst>
                  <a:ext uri="{0D108BD9-81ED-4DB2-BD59-A6C34878D82A}">
                    <a16:rowId xmlns:a16="http://schemas.microsoft.com/office/drawing/2014/main" val="35911654"/>
                  </a:ext>
                </a:extLst>
              </a:tr>
              <a:tr h="425298">
                <a:tc>
                  <a:txBody>
                    <a:bodyPr/>
                    <a:lstStyle/>
                    <a:p>
                      <a:r>
                        <a:rPr lang="cs-CZ" dirty="0"/>
                        <a:t>90% a výše</a:t>
                      </a:r>
                    </a:p>
                  </a:txBody>
                  <a:tcPr/>
                </a:tc>
                <a:tc>
                  <a:txBody>
                    <a:bodyPr/>
                    <a:lstStyle/>
                    <a:p>
                      <a:r>
                        <a:rPr lang="cs-CZ" dirty="0"/>
                        <a:t>Snížení na 1/5 (20%) základního podílu na 5%</a:t>
                      </a:r>
                    </a:p>
                  </a:txBody>
                  <a:tcPr/>
                </a:tc>
                <a:extLst>
                  <a:ext uri="{0D108BD9-81ED-4DB2-BD59-A6C34878D82A}">
                    <a16:rowId xmlns:a16="http://schemas.microsoft.com/office/drawing/2014/main" val="1257689647"/>
                  </a:ext>
                </a:extLst>
              </a:tr>
            </a:tbl>
          </a:graphicData>
        </a:graphic>
      </p:graphicFrame>
    </p:spTree>
    <p:extLst>
      <p:ext uri="{BB962C8B-B14F-4D97-AF65-F5344CB8AC3E}">
        <p14:creationId xmlns:p14="http://schemas.microsoft.com/office/powerpoint/2010/main" val="15105879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5A2F10-108A-40D0-A434-5D451B9FE2A7}"/>
              </a:ext>
            </a:extLst>
          </p:cNvPr>
          <p:cNvSpPr>
            <a:spLocks noGrp="1"/>
          </p:cNvSpPr>
          <p:nvPr>
            <p:ph type="title"/>
          </p:nvPr>
        </p:nvSpPr>
        <p:spPr/>
        <p:txBody>
          <a:bodyPr/>
          <a:lstStyle/>
          <a:p>
            <a:r>
              <a:rPr lang="cs-CZ" dirty="0"/>
              <a:t>VĚCNÁ ZPŮSOBILOST VÝDAJŮ </a:t>
            </a:r>
          </a:p>
        </p:txBody>
      </p:sp>
      <p:sp>
        <p:nvSpPr>
          <p:cNvPr id="3" name="Zástupný symbol pro obsah 2">
            <a:extLst>
              <a:ext uri="{FF2B5EF4-FFF2-40B4-BE49-F238E27FC236}">
                <a16:creationId xmlns:a16="http://schemas.microsoft.com/office/drawing/2014/main" id="{23EA21FB-E0A6-4529-B5B6-94C5B764DF43}"/>
              </a:ext>
            </a:extLst>
          </p:cNvPr>
          <p:cNvSpPr>
            <a:spLocks noGrp="1"/>
          </p:cNvSpPr>
          <p:nvPr>
            <p:ph idx="1"/>
          </p:nvPr>
        </p:nvSpPr>
        <p:spPr>
          <a:xfrm>
            <a:off x="1154954" y="2397022"/>
            <a:ext cx="10348788" cy="4013610"/>
          </a:xfrm>
        </p:spPr>
        <p:txBody>
          <a:bodyPr>
            <a:normAutofit fontScale="70000" lnSpcReduction="20000"/>
          </a:bodyPr>
          <a:lstStyle/>
          <a:p>
            <a:pPr marL="0" indent="0">
              <a:buNone/>
            </a:pPr>
            <a:r>
              <a:rPr lang="cs-CZ" b="1" dirty="0"/>
              <a:t>Osobní náklady </a:t>
            </a:r>
          </a:p>
          <a:p>
            <a:r>
              <a:rPr lang="cs-CZ" dirty="0"/>
              <a:t>Mzdy a platy pečujících osob – pracovní smlouvy (PS), dohoda o pracovní činnosti (DPČ), dohoda o provedení práce (DPP) </a:t>
            </a:r>
          </a:p>
          <a:p>
            <a:pPr marL="0" indent="0">
              <a:buNone/>
            </a:pPr>
            <a:r>
              <a:rPr lang="cs-CZ" b="1" dirty="0"/>
              <a:t>Cestovné</a:t>
            </a:r>
            <a:r>
              <a:rPr lang="cs-CZ" dirty="0"/>
              <a:t> </a:t>
            </a:r>
          </a:p>
          <a:p>
            <a:r>
              <a:rPr lang="cs-CZ" dirty="0"/>
              <a:t>Cestovné ani jízdné členů realizačního týmu ani dětí není způsobilým přímým výdajem. Cestovné pečujících osob spadá do nepřímých nákladů projektu, cestové dětí nemůže být součástí projektového rozpočtu.  </a:t>
            </a:r>
          </a:p>
          <a:p>
            <a:pPr marL="0" indent="0">
              <a:buNone/>
            </a:pPr>
            <a:r>
              <a:rPr lang="cs-CZ" b="1" dirty="0"/>
              <a:t>Nákup zařízení a vybavení </a:t>
            </a:r>
          </a:p>
          <a:p>
            <a:r>
              <a:rPr lang="cs-CZ" dirty="0"/>
              <a:t>Způsobilým výdajem projektu je vybavení samotného zařízení, které je pracovištěm pečujících osob (nábytek, hračky, hry, výtvarné či sportovní potřeby, vybavení pro příměstské tábory apod.). Pozor na kancelářské potřeby, které spadají do nepřímých nákladů.  </a:t>
            </a:r>
          </a:p>
          <a:p>
            <a:pPr marL="0" indent="0">
              <a:buNone/>
            </a:pPr>
            <a:r>
              <a:rPr lang="cs-CZ" b="1" dirty="0"/>
              <a:t>Drobné stavební úpravy</a:t>
            </a:r>
            <a:r>
              <a:rPr lang="cs-CZ" dirty="0"/>
              <a:t> </a:t>
            </a:r>
          </a:p>
          <a:p>
            <a:r>
              <a:rPr lang="cs-CZ" dirty="0"/>
              <a:t>Z přímých nákladů je možno financovat stavební úpravy prostor zařízení určených pro práci s dětmi. V případě stavebních úprav pro projekt samotný (např. pracoviště projektového manažera) by se jednalo o nepřímé náklady.  </a:t>
            </a:r>
          </a:p>
          <a:p>
            <a:pPr marL="0" indent="0">
              <a:buNone/>
            </a:pPr>
            <a:r>
              <a:rPr lang="cs-CZ" b="1" dirty="0"/>
              <a:t>Nákup služeb </a:t>
            </a:r>
          </a:p>
          <a:p>
            <a:r>
              <a:rPr lang="cs-CZ" dirty="0"/>
              <a:t>Sužby péče o děti (v případě, že by vychovatelky nebyly členkami realizačního týmu a pracovaly by na živnostenský list).  </a:t>
            </a:r>
          </a:p>
          <a:p>
            <a:pPr marL="0" indent="0">
              <a:buNone/>
            </a:pPr>
            <a:r>
              <a:rPr lang="cs-CZ" dirty="0"/>
              <a:t> </a:t>
            </a:r>
          </a:p>
        </p:txBody>
      </p:sp>
    </p:spTree>
    <p:extLst>
      <p:ext uri="{BB962C8B-B14F-4D97-AF65-F5344CB8AC3E}">
        <p14:creationId xmlns:p14="http://schemas.microsoft.com/office/powerpoint/2010/main" val="32248514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B5D262-4316-4027-864B-974D432A8928}"/>
              </a:ext>
            </a:extLst>
          </p:cNvPr>
          <p:cNvSpPr>
            <a:spLocks noGrp="1"/>
          </p:cNvSpPr>
          <p:nvPr>
            <p:ph type="title"/>
          </p:nvPr>
        </p:nvSpPr>
        <p:spPr/>
        <p:txBody>
          <a:bodyPr/>
          <a:lstStyle/>
          <a:p>
            <a:r>
              <a:rPr lang="cs-CZ" dirty="0"/>
              <a:t>PŘÍJMY PROJEKTU</a:t>
            </a:r>
          </a:p>
        </p:txBody>
      </p:sp>
      <p:sp>
        <p:nvSpPr>
          <p:cNvPr id="3" name="Zástupný symbol pro obsah 2">
            <a:extLst>
              <a:ext uri="{FF2B5EF4-FFF2-40B4-BE49-F238E27FC236}">
                <a16:creationId xmlns:a16="http://schemas.microsoft.com/office/drawing/2014/main" id="{A5081B47-9775-4718-ACE3-18DF9804D0E5}"/>
              </a:ext>
            </a:extLst>
          </p:cNvPr>
          <p:cNvSpPr>
            <a:spLocks noGrp="1"/>
          </p:cNvSpPr>
          <p:nvPr>
            <p:ph idx="1"/>
          </p:nvPr>
        </p:nvSpPr>
        <p:spPr>
          <a:xfrm>
            <a:off x="1154954" y="2401276"/>
            <a:ext cx="10002484" cy="3999523"/>
          </a:xfrm>
        </p:spPr>
        <p:txBody>
          <a:bodyPr>
            <a:normAutofit fontScale="92500" lnSpcReduction="20000"/>
          </a:bodyPr>
          <a:lstStyle/>
          <a:p>
            <a:r>
              <a:rPr lang="cs-CZ" dirty="0"/>
              <a:t>Příjmem projektu se rozumí příjmy vygenerované projektem v době realizace projektu  </a:t>
            </a:r>
          </a:p>
          <a:p>
            <a:r>
              <a:rPr lang="cs-CZ" dirty="0"/>
              <a:t>Mezi příjmy projektu patří např. příjmy za poskytované služby (konferenční poplatky, poplatky za školení apod.), příjmy za prodej výrobků, které vznikly v rámci projektu (tj. výrobků, na jejichž vznik byly vynaloženy výdaje projektu); pronájem prostor, zařízení, softwaru atd. financovaných v rámci projektu atd. </a:t>
            </a:r>
          </a:p>
          <a:p>
            <a:r>
              <a:rPr lang="cs-CZ" dirty="0"/>
              <a:t>Příjmem projektu nikdy nejsou úroky z bankovního účtu, obdržené platby                      ze smluvních pokut, peněžní jistota </a:t>
            </a:r>
          </a:p>
          <a:p>
            <a:r>
              <a:rPr lang="cs-CZ" dirty="0"/>
              <a:t>Do žádosti o podporu se uvádí pouze „předpokládané čisté příjmy“  do řádku „Jiné peněžní příjmy“ (v případě vyrovnávací platby vypočtené na listu ISKP přílohy 11A) – o tyto příjmy bude vždy snížena poskytnutá podpora ŘO </a:t>
            </a:r>
          </a:p>
          <a:p>
            <a:r>
              <a:rPr lang="cs-CZ" dirty="0"/>
              <a:t>Čistým příjmem je ta částka příjmů, která převyšuje částku vlastního financování způsobilých výdajů projektu ze zdrojů příjemce  (pokud příjemce má vlastní financování viz povinná míra spolufinancování) </a:t>
            </a:r>
          </a:p>
          <a:p>
            <a:r>
              <a:rPr lang="cs-CZ" dirty="0"/>
              <a:t>Nepředpokládané i předpokládané čisté příjmy se budou reportovat průběžně ve Zprávách o realizaci projektu (</a:t>
            </a:r>
            <a:r>
              <a:rPr lang="cs-CZ" dirty="0" err="1"/>
              <a:t>ZoR</a:t>
            </a:r>
            <a:r>
              <a:rPr lang="cs-CZ" dirty="0"/>
              <a:t>) </a:t>
            </a:r>
          </a:p>
        </p:txBody>
      </p:sp>
    </p:spTree>
    <p:extLst>
      <p:ext uri="{BB962C8B-B14F-4D97-AF65-F5344CB8AC3E}">
        <p14:creationId xmlns:p14="http://schemas.microsoft.com/office/powerpoint/2010/main" val="13493048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E48CAB-654F-4113-B7B2-4BAE28FF4F44}"/>
              </a:ext>
            </a:extLst>
          </p:cNvPr>
          <p:cNvSpPr>
            <a:spLocks noGrp="1"/>
          </p:cNvSpPr>
          <p:nvPr>
            <p:ph type="title"/>
          </p:nvPr>
        </p:nvSpPr>
        <p:spPr/>
        <p:txBody>
          <a:bodyPr/>
          <a:lstStyle/>
          <a:p>
            <a:r>
              <a:rPr lang="cs-CZ" dirty="0"/>
              <a:t>ÚČETNICTVÍ</a:t>
            </a:r>
          </a:p>
        </p:txBody>
      </p:sp>
      <p:sp>
        <p:nvSpPr>
          <p:cNvPr id="3" name="Zástupný symbol pro obsah 2">
            <a:extLst>
              <a:ext uri="{FF2B5EF4-FFF2-40B4-BE49-F238E27FC236}">
                <a16:creationId xmlns:a16="http://schemas.microsoft.com/office/drawing/2014/main" id="{CE345E08-71D6-40B5-97C5-F0DB597741D2}"/>
              </a:ext>
            </a:extLst>
          </p:cNvPr>
          <p:cNvSpPr>
            <a:spLocks noGrp="1"/>
          </p:cNvSpPr>
          <p:nvPr>
            <p:ph idx="1"/>
          </p:nvPr>
        </p:nvSpPr>
        <p:spPr>
          <a:xfrm>
            <a:off x="1154954" y="2788139"/>
            <a:ext cx="8825659" cy="3416300"/>
          </a:xfrm>
        </p:spPr>
        <p:txBody>
          <a:bodyPr/>
          <a:lstStyle/>
          <a:p>
            <a:r>
              <a:rPr lang="cs-CZ" dirty="0"/>
              <a:t>příjemce je povinen vést účetnictví  či daňovou  evidenci v souladu s předpisy ČR  </a:t>
            </a:r>
          </a:p>
          <a:p>
            <a:r>
              <a:rPr lang="cs-CZ" dirty="0"/>
              <a:t>příjemce, který nevede účetnictví podle zákona  č. 563/1991 Sb., o účetnictví, je povinen vést daňovou evidenci podle zákona č. 586/1992 Sb., o daních  z příjmů, rozšířenou o dodatečné požadavky uvedené  v  právním aktu </a:t>
            </a:r>
          </a:p>
        </p:txBody>
      </p:sp>
    </p:spTree>
    <p:extLst>
      <p:ext uri="{BB962C8B-B14F-4D97-AF65-F5344CB8AC3E}">
        <p14:creationId xmlns:p14="http://schemas.microsoft.com/office/powerpoint/2010/main" val="17257183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1D1DBE-0E19-49B0-B3A6-A28B7669E79A}"/>
              </a:ext>
            </a:extLst>
          </p:cNvPr>
          <p:cNvSpPr>
            <a:spLocks noGrp="1"/>
          </p:cNvSpPr>
          <p:nvPr>
            <p:ph type="title"/>
          </p:nvPr>
        </p:nvSpPr>
        <p:spPr/>
        <p:txBody>
          <a:bodyPr/>
          <a:lstStyle/>
          <a:p>
            <a:r>
              <a:rPr lang="cs-CZ" dirty="0"/>
              <a:t>ČASOVÁ ZPŮSOBILOST VÝDAJŮ </a:t>
            </a:r>
          </a:p>
        </p:txBody>
      </p:sp>
      <p:sp>
        <p:nvSpPr>
          <p:cNvPr id="3" name="Zástupný symbol pro obsah 2">
            <a:extLst>
              <a:ext uri="{FF2B5EF4-FFF2-40B4-BE49-F238E27FC236}">
                <a16:creationId xmlns:a16="http://schemas.microsoft.com/office/drawing/2014/main" id="{4979D842-9BA1-4186-9A01-2120DB5D8301}"/>
              </a:ext>
            </a:extLst>
          </p:cNvPr>
          <p:cNvSpPr>
            <a:spLocks noGrp="1"/>
          </p:cNvSpPr>
          <p:nvPr>
            <p:ph idx="1"/>
          </p:nvPr>
        </p:nvSpPr>
        <p:spPr>
          <a:xfrm>
            <a:off x="1154954" y="2946401"/>
            <a:ext cx="8825659" cy="3416300"/>
          </a:xfrm>
        </p:spPr>
        <p:txBody>
          <a:bodyPr/>
          <a:lstStyle/>
          <a:p>
            <a:r>
              <a:rPr lang="cs-CZ" dirty="0"/>
              <a:t>Náklady vzniklé v době realizace projektu </a:t>
            </a:r>
          </a:p>
          <a:p>
            <a:r>
              <a:rPr lang="cs-CZ" dirty="0"/>
              <a:t>Datum zahájení realizace projektu nesmí předcházet datu vyhlášení příslušné výzvy MAS (26. 03. 2018) </a:t>
            </a:r>
          </a:p>
          <a:p>
            <a:r>
              <a:rPr lang="cs-CZ" dirty="0"/>
              <a:t>Nejzazší datum pro ukončení fyzické realizace projektů: 30.6.2022</a:t>
            </a:r>
          </a:p>
        </p:txBody>
      </p:sp>
    </p:spTree>
    <p:extLst>
      <p:ext uri="{BB962C8B-B14F-4D97-AF65-F5344CB8AC3E}">
        <p14:creationId xmlns:p14="http://schemas.microsoft.com/office/powerpoint/2010/main" val="17929003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F90072-A4E5-460C-9FDD-BC4F3444F18F}"/>
              </a:ext>
            </a:extLst>
          </p:cNvPr>
          <p:cNvSpPr>
            <a:spLocks noGrp="1"/>
          </p:cNvSpPr>
          <p:nvPr>
            <p:ph type="title"/>
          </p:nvPr>
        </p:nvSpPr>
        <p:spPr/>
        <p:txBody>
          <a:bodyPr/>
          <a:lstStyle/>
          <a:p>
            <a:r>
              <a:rPr lang="cs-CZ" dirty="0"/>
              <a:t>HODNOCENÍ A VÝBĚR PROJEKTŮ </a:t>
            </a:r>
          </a:p>
        </p:txBody>
      </p:sp>
      <p:sp>
        <p:nvSpPr>
          <p:cNvPr id="3" name="Zástupný symbol pro obsah 2">
            <a:extLst>
              <a:ext uri="{FF2B5EF4-FFF2-40B4-BE49-F238E27FC236}">
                <a16:creationId xmlns:a16="http://schemas.microsoft.com/office/drawing/2014/main" id="{EBA2AC7F-0107-4BC4-926C-4B5274A150E1}"/>
              </a:ext>
            </a:extLst>
          </p:cNvPr>
          <p:cNvSpPr>
            <a:spLocks noGrp="1"/>
          </p:cNvSpPr>
          <p:nvPr>
            <p:ph idx="1"/>
          </p:nvPr>
        </p:nvSpPr>
        <p:spPr/>
        <p:txBody>
          <a:bodyPr>
            <a:normAutofit/>
          </a:bodyPr>
          <a:lstStyle/>
          <a:p>
            <a:r>
              <a:rPr lang="cs-CZ" dirty="0"/>
              <a:t>Hodnocení a výběr projektů prochází těmito fázemi:  </a:t>
            </a:r>
          </a:p>
          <a:p>
            <a:pPr>
              <a:buAutoNum type="arabicPeriod"/>
            </a:pPr>
            <a:r>
              <a:rPr lang="cs-CZ" dirty="0"/>
              <a:t>Hodnocení přijatelnosti a Hodnocení formálních náležitostí – provádí kancelář MAS, 30 PD </a:t>
            </a:r>
          </a:p>
          <a:p>
            <a:pPr>
              <a:buAutoNum type="arabicPeriod"/>
            </a:pPr>
            <a:r>
              <a:rPr lang="cs-CZ" dirty="0"/>
              <a:t>Věcné hodnocení – provádí Výběrová komise MAS, 50 PD </a:t>
            </a:r>
          </a:p>
          <a:p>
            <a:pPr>
              <a:buAutoNum type="arabicPeriod"/>
            </a:pPr>
            <a:r>
              <a:rPr lang="cs-CZ" dirty="0"/>
              <a:t>Výběr projektů - projednává Programový výbor MAS, 30 PD </a:t>
            </a:r>
          </a:p>
          <a:p>
            <a:pPr>
              <a:buAutoNum type="arabicPeriod"/>
            </a:pPr>
            <a:r>
              <a:rPr lang="cs-CZ" dirty="0"/>
              <a:t>Poté jsou projekty předány ke kontrole Řídícímu orgánu OPZ </a:t>
            </a:r>
          </a:p>
          <a:p>
            <a:pPr marL="0" indent="0">
              <a:buNone/>
            </a:pPr>
            <a:endParaRPr lang="cs-CZ" dirty="0"/>
          </a:p>
          <a:p>
            <a:pPr marL="0" indent="0">
              <a:buNone/>
            </a:pPr>
            <a:r>
              <a:rPr lang="cs-CZ" dirty="0"/>
              <a:t>Hodnocení probíhá dle předem stanovených hodnotících kritérií.  </a:t>
            </a:r>
          </a:p>
          <a:p>
            <a:pPr marL="0" indent="0">
              <a:buNone/>
            </a:pPr>
            <a:endParaRPr lang="cs-CZ" dirty="0"/>
          </a:p>
        </p:txBody>
      </p:sp>
    </p:spTree>
    <p:extLst>
      <p:ext uri="{BB962C8B-B14F-4D97-AF65-F5344CB8AC3E}">
        <p14:creationId xmlns:p14="http://schemas.microsoft.com/office/powerpoint/2010/main" val="139727100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CC4564-8B2F-4E70-A184-4FF9B1BD1553}"/>
              </a:ext>
            </a:extLst>
          </p:cNvPr>
          <p:cNvSpPr>
            <a:spLocks noGrp="1"/>
          </p:cNvSpPr>
          <p:nvPr>
            <p:ph type="title"/>
          </p:nvPr>
        </p:nvSpPr>
        <p:spPr/>
        <p:txBody>
          <a:bodyPr/>
          <a:lstStyle/>
          <a:p>
            <a:r>
              <a:rPr lang="cs-CZ" dirty="0"/>
              <a:t>HODNOCENÍ PŘIJATELNOSTI - KRITÉRIA </a:t>
            </a:r>
          </a:p>
        </p:txBody>
      </p:sp>
      <p:sp>
        <p:nvSpPr>
          <p:cNvPr id="3" name="Zástupný symbol pro obsah 2">
            <a:extLst>
              <a:ext uri="{FF2B5EF4-FFF2-40B4-BE49-F238E27FC236}">
                <a16:creationId xmlns:a16="http://schemas.microsoft.com/office/drawing/2014/main" id="{D64E4B61-9859-470F-AD44-4B3DC579B601}"/>
              </a:ext>
            </a:extLst>
          </p:cNvPr>
          <p:cNvSpPr>
            <a:spLocks noGrp="1"/>
          </p:cNvSpPr>
          <p:nvPr>
            <p:ph sz="half" idx="1"/>
          </p:nvPr>
        </p:nvSpPr>
        <p:spPr>
          <a:xfrm>
            <a:off x="1154954" y="2533162"/>
            <a:ext cx="5298600" cy="3753338"/>
          </a:xfrm>
        </p:spPr>
        <p:txBody>
          <a:bodyPr>
            <a:normAutofit lnSpcReduction="10000"/>
          </a:bodyPr>
          <a:lstStyle/>
          <a:p>
            <a:r>
              <a:rPr lang="cs-CZ" dirty="0"/>
              <a:t>Oprávněnost žadatele </a:t>
            </a:r>
          </a:p>
          <a:p>
            <a:r>
              <a:rPr lang="cs-CZ" dirty="0"/>
              <a:t>Partnerství </a:t>
            </a:r>
          </a:p>
          <a:p>
            <a:r>
              <a:rPr lang="cs-CZ" dirty="0"/>
              <a:t>Cílové skupiny </a:t>
            </a:r>
          </a:p>
          <a:p>
            <a:r>
              <a:rPr lang="cs-CZ" dirty="0"/>
              <a:t>Celkové způsobilé výdaje </a:t>
            </a:r>
          </a:p>
          <a:p>
            <a:r>
              <a:rPr lang="cs-CZ" dirty="0"/>
              <a:t>Aktivity </a:t>
            </a:r>
          </a:p>
          <a:p>
            <a:r>
              <a:rPr lang="cs-CZ" dirty="0"/>
              <a:t>Horizontální principy </a:t>
            </a:r>
          </a:p>
          <a:p>
            <a:r>
              <a:rPr lang="cs-CZ" dirty="0"/>
              <a:t>Trestní bezúhonnost </a:t>
            </a:r>
          </a:p>
          <a:p>
            <a:r>
              <a:rPr lang="cs-CZ" dirty="0"/>
              <a:t>Soulad projektu s SCLLD </a:t>
            </a:r>
          </a:p>
          <a:p>
            <a:r>
              <a:rPr lang="cs-CZ" dirty="0"/>
              <a:t>Ověření administrativní, finanční a provozní kapacity žadatele </a:t>
            </a:r>
          </a:p>
        </p:txBody>
      </p:sp>
      <p:sp>
        <p:nvSpPr>
          <p:cNvPr id="4" name="Zástupný symbol pro obsah 3">
            <a:extLst>
              <a:ext uri="{FF2B5EF4-FFF2-40B4-BE49-F238E27FC236}">
                <a16:creationId xmlns:a16="http://schemas.microsoft.com/office/drawing/2014/main" id="{DF820031-EE3C-4661-94EC-DA8FEBA0E540}"/>
              </a:ext>
            </a:extLst>
          </p:cNvPr>
          <p:cNvSpPr>
            <a:spLocks noGrp="1"/>
          </p:cNvSpPr>
          <p:nvPr>
            <p:ph sz="half" idx="2"/>
          </p:nvPr>
        </p:nvSpPr>
        <p:spPr>
          <a:xfrm>
            <a:off x="6787661" y="3429000"/>
            <a:ext cx="3841763" cy="2590800"/>
          </a:xfrm>
        </p:spPr>
        <p:txBody>
          <a:bodyPr>
            <a:normAutofit lnSpcReduction="10000"/>
          </a:bodyPr>
          <a:lstStyle/>
          <a:p>
            <a:r>
              <a:rPr lang="cs-CZ" dirty="0"/>
              <a:t>Kritéria přijatelnosti nejsou opravitelná,  v případě nesplnění jakéhokoli kritéria přijatelnosti je žádost o podporu vyloučena z dalšího procesu hodnocení a výběru. </a:t>
            </a:r>
          </a:p>
        </p:txBody>
      </p:sp>
    </p:spTree>
    <p:extLst>
      <p:ext uri="{BB962C8B-B14F-4D97-AF65-F5344CB8AC3E}">
        <p14:creationId xmlns:p14="http://schemas.microsoft.com/office/powerpoint/2010/main" val="161943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155128-1A37-46AB-A8A5-869E35B68A71}"/>
              </a:ext>
            </a:extLst>
          </p:cNvPr>
          <p:cNvSpPr>
            <a:spLocks noGrp="1"/>
          </p:cNvSpPr>
          <p:nvPr>
            <p:ph type="title"/>
          </p:nvPr>
        </p:nvSpPr>
        <p:spPr/>
        <p:txBody>
          <a:bodyPr/>
          <a:lstStyle/>
          <a:p>
            <a:r>
              <a:rPr lang="cs-CZ" dirty="0"/>
              <a:t>IDENTIFIKACE VÝZVY</a:t>
            </a:r>
          </a:p>
        </p:txBody>
      </p:sp>
      <p:sp>
        <p:nvSpPr>
          <p:cNvPr id="3" name="Zástupný symbol pro obsah 2">
            <a:extLst>
              <a:ext uri="{FF2B5EF4-FFF2-40B4-BE49-F238E27FC236}">
                <a16:creationId xmlns:a16="http://schemas.microsoft.com/office/drawing/2014/main" id="{2449E4DE-0F65-44D9-A681-91B936F5476B}"/>
              </a:ext>
            </a:extLst>
          </p:cNvPr>
          <p:cNvSpPr>
            <a:spLocks noGrp="1"/>
          </p:cNvSpPr>
          <p:nvPr>
            <p:ph idx="1"/>
          </p:nvPr>
        </p:nvSpPr>
        <p:spPr>
          <a:xfrm>
            <a:off x="1154955" y="2359741"/>
            <a:ext cx="10732246" cy="4498259"/>
          </a:xfrm>
        </p:spPr>
        <p:txBody>
          <a:bodyPr>
            <a:normAutofit/>
          </a:bodyPr>
          <a:lstStyle/>
          <a:p>
            <a:pPr marL="0" indent="0">
              <a:buNone/>
            </a:pPr>
            <a:r>
              <a:rPr lang="cs-CZ" sz="2400" b="1" dirty="0"/>
              <a:t>Výzva</a:t>
            </a:r>
            <a:r>
              <a:rPr lang="cs-CZ" sz="2400" b="1" dirty="0">
                <a:solidFill>
                  <a:srgbClr val="EBEBEB"/>
                </a:solidFill>
              </a:rPr>
              <a:t> </a:t>
            </a:r>
            <a:r>
              <a:rPr lang="cs-CZ" sz="2400" b="1" dirty="0"/>
              <a:t>MAS MEZI ÚPOU A METUJÍ – PRORODINNÁ OPATŘENÍ I</a:t>
            </a:r>
          </a:p>
          <a:p>
            <a:r>
              <a:rPr lang="cs-CZ" dirty="0"/>
              <a:t>Datum vyhlášení výzvy MAS: </a:t>
            </a:r>
            <a:r>
              <a:rPr lang="cs-CZ" b="1" i="1" dirty="0"/>
              <a:t>26. 03. 2018</a:t>
            </a:r>
          </a:p>
          <a:p>
            <a:r>
              <a:rPr lang="cs-CZ" dirty="0"/>
              <a:t>Datum zahájení příjmu žádostí o podporu: </a:t>
            </a:r>
            <a:r>
              <a:rPr lang="cs-CZ" b="1" i="1" dirty="0"/>
              <a:t>26. 03. 2018, 12:00 hodin</a:t>
            </a:r>
          </a:p>
          <a:p>
            <a:r>
              <a:rPr lang="cs-CZ" dirty="0"/>
              <a:t>Datum ukončení příjmu žádostí o podporu: </a:t>
            </a:r>
            <a:r>
              <a:rPr lang="cs-CZ" b="1" i="1" dirty="0"/>
              <a:t>04. 05.2018, 12:00 hodin</a:t>
            </a:r>
          </a:p>
          <a:p>
            <a:r>
              <a:rPr lang="cs-CZ" dirty="0"/>
              <a:t>Maximální délka, na kterou je žadatel oprávněn projekt naplánovat:  </a:t>
            </a:r>
            <a:r>
              <a:rPr lang="cs-CZ" b="1" i="1" dirty="0"/>
              <a:t>36 měsíců  </a:t>
            </a:r>
          </a:p>
          <a:p>
            <a:r>
              <a:rPr lang="cs-CZ" dirty="0"/>
              <a:t>Nejzazší datum pro ukončení fyzické realizace projektu:  30.6.2022</a:t>
            </a:r>
          </a:p>
          <a:p>
            <a:r>
              <a:rPr lang="cs-CZ" dirty="0"/>
              <a:t>Časová způsobilost: </a:t>
            </a:r>
            <a:r>
              <a:rPr lang="cs-CZ" b="1" i="1" dirty="0"/>
              <a:t>od data vyhlášení výzvy MAS </a:t>
            </a:r>
          </a:p>
          <a:p>
            <a:r>
              <a:rPr lang="cs-CZ" dirty="0"/>
              <a:t>Finanční alokace výzvy: </a:t>
            </a:r>
            <a:r>
              <a:rPr lang="cs-CZ" b="1" i="1" dirty="0"/>
              <a:t>2 500 000,- Kč </a:t>
            </a:r>
          </a:p>
          <a:p>
            <a:r>
              <a:rPr lang="cs-CZ" dirty="0"/>
              <a:t>Minimální výše celkových způsobilých výdajů projektu:  </a:t>
            </a:r>
            <a:r>
              <a:rPr lang="cs-CZ" b="1" i="1" dirty="0"/>
              <a:t>400 000,- Kč </a:t>
            </a:r>
          </a:p>
          <a:p>
            <a:r>
              <a:rPr lang="cs-CZ" dirty="0"/>
              <a:t>Maximální výše celkových způsobilých výdajů projektu:  </a:t>
            </a:r>
            <a:r>
              <a:rPr lang="cs-CZ" b="1" i="1" dirty="0"/>
              <a:t>2 500 000,- Kč</a:t>
            </a:r>
          </a:p>
        </p:txBody>
      </p:sp>
    </p:spTree>
    <p:extLst>
      <p:ext uri="{BB962C8B-B14F-4D97-AF65-F5344CB8AC3E}">
        <p14:creationId xmlns:p14="http://schemas.microsoft.com/office/powerpoint/2010/main" val="30438962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30065F0B-168A-4D5E-9531-3FAE2FE312BB}"/>
              </a:ext>
            </a:extLst>
          </p:cNvPr>
          <p:cNvSpPr>
            <a:spLocks noGrp="1"/>
          </p:cNvSpPr>
          <p:nvPr>
            <p:ph type="title"/>
          </p:nvPr>
        </p:nvSpPr>
        <p:spPr>
          <a:xfrm>
            <a:off x="1154954" y="1219853"/>
            <a:ext cx="9316684" cy="706964"/>
          </a:xfrm>
        </p:spPr>
        <p:txBody>
          <a:bodyPr/>
          <a:lstStyle/>
          <a:p>
            <a:r>
              <a:rPr lang="cs-CZ" dirty="0"/>
              <a:t>HODNOCENÍ FORMÁLNÍCH NÁLEŽITOSTÍ </a:t>
            </a:r>
            <a:br>
              <a:rPr lang="cs-CZ" dirty="0"/>
            </a:br>
            <a:endParaRPr lang="cs-CZ" dirty="0"/>
          </a:p>
        </p:txBody>
      </p:sp>
      <p:sp>
        <p:nvSpPr>
          <p:cNvPr id="6" name="Zástupný symbol pro obsah 5">
            <a:extLst>
              <a:ext uri="{FF2B5EF4-FFF2-40B4-BE49-F238E27FC236}">
                <a16:creationId xmlns:a16="http://schemas.microsoft.com/office/drawing/2014/main" id="{E58300F4-D3C9-43E7-8DB4-895A0CC708F8}"/>
              </a:ext>
            </a:extLst>
          </p:cNvPr>
          <p:cNvSpPr>
            <a:spLocks noGrp="1"/>
          </p:cNvSpPr>
          <p:nvPr>
            <p:ph idx="1"/>
          </p:nvPr>
        </p:nvSpPr>
        <p:spPr/>
        <p:txBody>
          <a:bodyPr/>
          <a:lstStyle/>
          <a:p>
            <a:r>
              <a:rPr lang="cs-CZ" dirty="0"/>
              <a:t>1.Úplnost a forma žádosti </a:t>
            </a:r>
          </a:p>
          <a:p>
            <a:r>
              <a:rPr lang="cs-CZ" dirty="0"/>
              <a:t>2.Podpis žádosti </a:t>
            </a:r>
          </a:p>
          <a:p>
            <a:pPr marL="0" indent="0">
              <a:buNone/>
            </a:pPr>
            <a:endParaRPr lang="cs-CZ" dirty="0"/>
          </a:p>
          <a:p>
            <a:r>
              <a:rPr lang="cs-CZ" dirty="0"/>
              <a:t>Při záporném hodnocení formálních náležitostí je žadatel vyzván 1x k opravě nebo doplnění žádosti a to ve lhůtě do 5 pracovních dní. Náprava se může týkat pouze prvků žádosti, které jsou posuzovány v kritériích formálních náležitostí (např. může dojít k doplnění podpisu či přílohy). Není možné v této fázi měnit v žádosti údaje, které nesouvisí s hodnocením formálních náležitostí.  </a:t>
            </a:r>
          </a:p>
          <a:p>
            <a:pPr marL="0" indent="0">
              <a:buNone/>
            </a:pPr>
            <a:endParaRPr lang="cs-CZ" dirty="0"/>
          </a:p>
        </p:txBody>
      </p:sp>
    </p:spTree>
    <p:extLst>
      <p:ext uri="{BB962C8B-B14F-4D97-AF65-F5344CB8AC3E}">
        <p14:creationId xmlns:p14="http://schemas.microsoft.com/office/powerpoint/2010/main" val="17369788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B37BFF-13EE-4BA5-A848-CC834C9116B8}"/>
              </a:ext>
            </a:extLst>
          </p:cNvPr>
          <p:cNvSpPr>
            <a:spLocks noGrp="1"/>
          </p:cNvSpPr>
          <p:nvPr>
            <p:ph type="title"/>
          </p:nvPr>
        </p:nvSpPr>
        <p:spPr/>
        <p:txBody>
          <a:bodyPr/>
          <a:lstStyle/>
          <a:p>
            <a:r>
              <a:rPr lang="cs-CZ" dirty="0"/>
              <a:t>VĚCNÉ HODNOCENÍ </a:t>
            </a:r>
          </a:p>
        </p:txBody>
      </p:sp>
      <p:sp>
        <p:nvSpPr>
          <p:cNvPr id="3" name="Zástupný symbol pro obsah 2">
            <a:extLst>
              <a:ext uri="{FF2B5EF4-FFF2-40B4-BE49-F238E27FC236}">
                <a16:creationId xmlns:a16="http://schemas.microsoft.com/office/drawing/2014/main" id="{51FA6BCD-1408-446A-A2F7-EA821114D078}"/>
              </a:ext>
            </a:extLst>
          </p:cNvPr>
          <p:cNvSpPr>
            <a:spLocks noGrp="1"/>
          </p:cNvSpPr>
          <p:nvPr>
            <p:ph idx="1"/>
          </p:nvPr>
        </p:nvSpPr>
        <p:spPr>
          <a:xfrm>
            <a:off x="1154954" y="2726592"/>
            <a:ext cx="9905769" cy="3788507"/>
          </a:xfrm>
        </p:spPr>
        <p:txBody>
          <a:bodyPr>
            <a:normAutofit/>
          </a:bodyPr>
          <a:lstStyle/>
          <a:p>
            <a:pPr>
              <a:buAutoNum type="arabicPeriod"/>
            </a:pPr>
            <a:r>
              <a:rPr lang="cs-CZ" dirty="0"/>
              <a:t>Potřebnost pro území MAS  - Vymezení problému a cílové skupiny (max. 35 bodů) </a:t>
            </a:r>
          </a:p>
          <a:p>
            <a:pPr>
              <a:buAutoNum type="arabicPeriod"/>
            </a:pPr>
            <a:r>
              <a:rPr lang="cs-CZ" dirty="0"/>
              <a:t>Účelnost - Cíle a konzistentnost (intervenční logika projektu) (max. 25 bodů) - Způsob ověření dosažení projektu (max. 5 bodů)</a:t>
            </a:r>
          </a:p>
          <a:p>
            <a:pPr>
              <a:buAutoNum type="arabicPeriod"/>
            </a:pPr>
            <a:r>
              <a:rPr lang="cs-CZ" dirty="0"/>
              <a:t>Efektivnost a hospodárnost - Efektivita projektu, rozpočet (max. 15 bodů) - Adekvátnost indikátorů (max. 5 bodů) </a:t>
            </a:r>
          </a:p>
          <a:p>
            <a:pPr>
              <a:buAutoNum type="arabicPeriod"/>
            </a:pPr>
            <a:r>
              <a:rPr lang="cs-CZ" dirty="0"/>
              <a:t>Proveditelnost - Způsob realizace aktivit a jejich návaznost (max. 10 bodů) - Způsob zapojení cílové skupiny (max. 5 bodů) </a:t>
            </a:r>
          </a:p>
        </p:txBody>
      </p:sp>
    </p:spTree>
    <p:extLst>
      <p:ext uri="{BB962C8B-B14F-4D97-AF65-F5344CB8AC3E}">
        <p14:creationId xmlns:p14="http://schemas.microsoft.com/office/powerpoint/2010/main" val="28179082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03672C-6B93-4136-82D2-C97FA67C8B87}"/>
              </a:ext>
            </a:extLst>
          </p:cNvPr>
          <p:cNvSpPr>
            <a:spLocks noGrp="1"/>
          </p:cNvSpPr>
          <p:nvPr>
            <p:ph type="title"/>
          </p:nvPr>
        </p:nvSpPr>
        <p:spPr/>
        <p:txBody>
          <a:bodyPr/>
          <a:lstStyle/>
          <a:p>
            <a:r>
              <a:rPr lang="cs-CZ" dirty="0"/>
              <a:t>VĚCNÉ HODNOCENÍ </a:t>
            </a:r>
          </a:p>
        </p:txBody>
      </p:sp>
      <p:sp>
        <p:nvSpPr>
          <p:cNvPr id="3" name="Zástupný symbol pro obsah 2">
            <a:extLst>
              <a:ext uri="{FF2B5EF4-FFF2-40B4-BE49-F238E27FC236}">
                <a16:creationId xmlns:a16="http://schemas.microsoft.com/office/drawing/2014/main" id="{0247B249-1DDE-420B-BED0-E2E3C2411CE2}"/>
              </a:ext>
            </a:extLst>
          </p:cNvPr>
          <p:cNvSpPr>
            <a:spLocks noGrp="1"/>
          </p:cNvSpPr>
          <p:nvPr>
            <p:ph idx="1"/>
          </p:nvPr>
        </p:nvSpPr>
        <p:spPr>
          <a:xfrm>
            <a:off x="1154954" y="2339731"/>
            <a:ext cx="10143161" cy="4316046"/>
          </a:xfrm>
        </p:spPr>
        <p:txBody>
          <a:bodyPr>
            <a:normAutofit fontScale="85000" lnSpcReduction="10000"/>
          </a:bodyPr>
          <a:lstStyle/>
          <a:p>
            <a:r>
              <a:rPr lang="cs-CZ" dirty="0"/>
              <a:t>Žadatel může v rámci věcného hodnocení za výše uvedená kritéria získat maximálně 100 bodů, přičemž minimální potřebný počet bodů je 50. </a:t>
            </a:r>
          </a:p>
          <a:p>
            <a:pPr marL="0" indent="0">
              <a:buNone/>
            </a:pPr>
            <a:endParaRPr lang="cs-CZ" dirty="0"/>
          </a:p>
          <a:p>
            <a:r>
              <a:rPr lang="cs-CZ" dirty="0"/>
              <a:t>Výběrová komise při hodnocení používá 4 deskriptory dle následujícího mechanismu:  </a:t>
            </a:r>
          </a:p>
          <a:p>
            <a:pPr>
              <a:buAutoNum type="arabicParenR"/>
            </a:pPr>
            <a:r>
              <a:rPr lang="cs-CZ" dirty="0"/>
              <a:t>Deskriptor „Velmi dobré“ znamená přidělení 100 % maximálního dosažitelného počtu bodů v kritériu.  </a:t>
            </a:r>
          </a:p>
          <a:p>
            <a:pPr>
              <a:buAutoNum type="arabicParenR"/>
            </a:pPr>
            <a:r>
              <a:rPr lang="cs-CZ" dirty="0"/>
              <a:t>Deskriptor „Dobré“ znamená přidělení 75 % maximálního dosažitelného počtu bodů v kritériu.  </a:t>
            </a:r>
          </a:p>
          <a:p>
            <a:pPr>
              <a:buAutoNum type="arabicParenR"/>
            </a:pPr>
            <a:r>
              <a:rPr lang="cs-CZ" dirty="0"/>
              <a:t>Deskriptor „Dostatečné“ znamená přidělení 50 % maximálního dosažitelného počtu bodů v kritériu.  </a:t>
            </a:r>
          </a:p>
          <a:p>
            <a:pPr>
              <a:buAutoNum type="arabicParenR"/>
            </a:pPr>
            <a:r>
              <a:rPr lang="cs-CZ" dirty="0"/>
              <a:t>Deskriptor „Nedostatečné“ znamená přidělení 25 % maximálního dosažitelného počtu bodů v kritériu.  </a:t>
            </a:r>
          </a:p>
          <a:p>
            <a:pPr marL="0" indent="0">
              <a:buNone/>
            </a:pPr>
            <a:endParaRPr lang="cs-CZ" dirty="0"/>
          </a:p>
          <a:p>
            <a:r>
              <a:rPr lang="cs-CZ" dirty="0"/>
              <a:t>Při převodu na body je použito zaokrouhlování matematicky v detailu na 2 desetinná místa. Deskriptor „Nedostatečné“ je nastaven jako eliminační, tj. žádost o podporu, která získá tento deskriptor, ve věcném hodnocení neuspěje.  </a:t>
            </a:r>
          </a:p>
          <a:p>
            <a:pPr marL="0" indent="0">
              <a:buNone/>
            </a:pPr>
            <a:r>
              <a:rPr lang="cs-CZ" dirty="0"/>
              <a:t> </a:t>
            </a:r>
          </a:p>
        </p:txBody>
      </p:sp>
    </p:spTree>
    <p:extLst>
      <p:ext uri="{BB962C8B-B14F-4D97-AF65-F5344CB8AC3E}">
        <p14:creationId xmlns:p14="http://schemas.microsoft.com/office/powerpoint/2010/main" val="2227628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F1AC29-BA20-41AD-92E1-45A02D67A071}"/>
              </a:ext>
            </a:extLst>
          </p:cNvPr>
          <p:cNvSpPr>
            <a:spLocks noGrp="1"/>
          </p:cNvSpPr>
          <p:nvPr>
            <p:ph type="title"/>
          </p:nvPr>
        </p:nvSpPr>
        <p:spPr/>
        <p:txBody>
          <a:bodyPr/>
          <a:lstStyle/>
          <a:p>
            <a:r>
              <a:rPr lang="cs-CZ" dirty="0"/>
              <a:t>PŘÍPRAVA ŽÁDOSTI O PODPORU </a:t>
            </a:r>
          </a:p>
        </p:txBody>
      </p:sp>
      <p:sp>
        <p:nvSpPr>
          <p:cNvPr id="3" name="Zástupný symbol pro obsah 2">
            <a:extLst>
              <a:ext uri="{FF2B5EF4-FFF2-40B4-BE49-F238E27FC236}">
                <a16:creationId xmlns:a16="http://schemas.microsoft.com/office/drawing/2014/main" id="{68E9B32B-29B5-4479-A92B-EBBB54843F59}"/>
              </a:ext>
            </a:extLst>
          </p:cNvPr>
          <p:cNvSpPr>
            <a:spLocks noGrp="1"/>
          </p:cNvSpPr>
          <p:nvPr>
            <p:ph idx="1"/>
          </p:nvPr>
        </p:nvSpPr>
        <p:spPr>
          <a:xfrm>
            <a:off x="1122830" y="2181468"/>
            <a:ext cx="10544562" cy="4553440"/>
          </a:xfrm>
        </p:spPr>
        <p:txBody>
          <a:bodyPr>
            <a:normAutofit fontScale="70000" lnSpcReduction="20000"/>
          </a:bodyPr>
          <a:lstStyle/>
          <a:p>
            <a:pPr marL="0" indent="0">
              <a:buNone/>
            </a:pPr>
            <a:r>
              <a:rPr lang="cs-CZ" dirty="0"/>
              <a:t>PROJEKTOVÝ ZÁMĚR </a:t>
            </a:r>
          </a:p>
          <a:p>
            <a:r>
              <a:rPr lang="cs-CZ" dirty="0"/>
              <a:t>1. CO CHCEME A MŮŽEME ZMĚNIT?  </a:t>
            </a:r>
          </a:p>
          <a:p>
            <a:r>
              <a:rPr lang="cs-CZ" dirty="0"/>
              <a:t>2. JAK TOHO CHCEME DOSÁHNOUT? </a:t>
            </a:r>
          </a:p>
          <a:p>
            <a:r>
              <a:rPr lang="cs-CZ" dirty="0"/>
              <a:t>3. JAK OVĚŘÍME, ŽE JSME BYLI ÚSPĚŠNÍ? </a:t>
            </a:r>
          </a:p>
          <a:p>
            <a:pPr marL="0" indent="0">
              <a:buNone/>
            </a:pPr>
            <a:endParaRPr lang="cs-CZ" dirty="0"/>
          </a:p>
          <a:p>
            <a:pPr marL="0" indent="0">
              <a:buNone/>
            </a:pPr>
            <a:r>
              <a:rPr lang="cs-CZ" dirty="0"/>
              <a:t>CO CHCEME A MŮŽEME ZMĚNIT?  </a:t>
            </a:r>
          </a:p>
          <a:p>
            <a:r>
              <a:rPr lang="cs-CZ" dirty="0"/>
              <a:t>Definování konkrétních problémů (identifikování potřeb cílové skupiny),  které chceme a jsme schopni projektem změnit. </a:t>
            </a:r>
          </a:p>
          <a:p>
            <a:pPr marL="0" indent="0">
              <a:buNone/>
            </a:pPr>
            <a:endParaRPr lang="cs-CZ" dirty="0"/>
          </a:p>
          <a:p>
            <a:pPr marL="0" indent="0">
              <a:buNone/>
            </a:pPr>
            <a:r>
              <a:rPr lang="cs-CZ" dirty="0"/>
              <a:t>Doporučení: </a:t>
            </a:r>
          </a:p>
          <a:p>
            <a:r>
              <a:rPr lang="cs-CZ" dirty="0"/>
              <a:t>jedna z nejdůležitějších částí žádosti, neodbývejte ji, </a:t>
            </a:r>
          </a:p>
          <a:p>
            <a:r>
              <a:rPr lang="cs-CZ" dirty="0"/>
              <a:t>nemudrujte, nefilosofujte, nebásněte, buďte konkrétní a exaktní: čísla, data, </a:t>
            </a:r>
          </a:p>
          <a:p>
            <a:r>
              <a:rPr lang="cs-CZ" dirty="0"/>
              <a:t>soustřeďte se na ty potřeby, které korespondují s cíli a aktivitami projektu,  a tuto vazbu prokažte, </a:t>
            </a:r>
          </a:p>
          <a:p>
            <a:r>
              <a:rPr lang="cs-CZ" dirty="0"/>
              <a:t>držte se cílové skupiny/cílových skupin, </a:t>
            </a:r>
          </a:p>
          <a:p>
            <a:r>
              <a:rPr lang="cs-CZ" dirty="0"/>
              <a:t>odvolejte se na analytické materiály, dejte je do přílohy, </a:t>
            </a:r>
          </a:p>
          <a:p>
            <a:r>
              <a:rPr lang="cs-CZ" dirty="0"/>
              <a:t>odvolejte se na strategické dokumenty, dejte je do přílohy. </a:t>
            </a:r>
          </a:p>
        </p:txBody>
      </p:sp>
    </p:spTree>
    <p:extLst>
      <p:ext uri="{BB962C8B-B14F-4D97-AF65-F5344CB8AC3E}">
        <p14:creationId xmlns:p14="http://schemas.microsoft.com/office/powerpoint/2010/main" val="34000223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2B214D-B11A-4FE7-8059-467FCC5708BD}"/>
              </a:ext>
            </a:extLst>
          </p:cNvPr>
          <p:cNvSpPr>
            <a:spLocks noGrp="1"/>
          </p:cNvSpPr>
          <p:nvPr>
            <p:ph type="title"/>
          </p:nvPr>
        </p:nvSpPr>
        <p:spPr/>
        <p:txBody>
          <a:bodyPr/>
          <a:lstStyle/>
          <a:p>
            <a:r>
              <a:rPr lang="cs-CZ" dirty="0"/>
              <a:t>PŘÍPRAVA ŽÁDOSTI O PODPORU </a:t>
            </a:r>
          </a:p>
        </p:txBody>
      </p:sp>
      <p:sp>
        <p:nvSpPr>
          <p:cNvPr id="3" name="Zástupný symbol pro obsah 2">
            <a:extLst>
              <a:ext uri="{FF2B5EF4-FFF2-40B4-BE49-F238E27FC236}">
                <a16:creationId xmlns:a16="http://schemas.microsoft.com/office/drawing/2014/main" id="{AEE44A71-3793-4D45-9E2D-523C6EA02E92}"/>
              </a:ext>
            </a:extLst>
          </p:cNvPr>
          <p:cNvSpPr>
            <a:spLocks noGrp="1"/>
          </p:cNvSpPr>
          <p:nvPr>
            <p:ph idx="1"/>
          </p:nvPr>
        </p:nvSpPr>
        <p:spPr>
          <a:xfrm>
            <a:off x="1154954" y="2260600"/>
            <a:ext cx="9967315" cy="4368800"/>
          </a:xfrm>
        </p:spPr>
        <p:txBody>
          <a:bodyPr>
            <a:normAutofit fontScale="85000" lnSpcReduction="10000"/>
          </a:bodyPr>
          <a:lstStyle/>
          <a:p>
            <a:pPr marL="0" indent="0">
              <a:buNone/>
            </a:pPr>
            <a:r>
              <a:rPr lang="cs-CZ" dirty="0"/>
              <a:t>CO CHCEME A MŮŽEME ZMĚNIT?  </a:t>
            </a:r>
          </a:p>
          <a:p>
            <a:r>
              <a:rPr lang="cs-CZ" dirty="0"/>
              <a:t>Součástí definice problému je vždy také specifikace cílové skupiny projektu,  tj. osob, kterých se problém týká. </a:t>
            </a:r>
          </a:p>
          <a:p>
            <a:pPr marL="0" indent="0">
              <a:buNone/>
            </a:pPr>
            <a:r>
              <a:rPr lang="cs-CZ" dirty="0"/>
              <a:t>Doporučení: </a:t>
            </a:r>
          </a:p>
          <a:p>
            <a:r>
              <a:rPr lang="cs-CZ" dirty="0"/>
              <a:t>vymezení a charakteristika CS: vymezená věkem, pohlavím, etnicitou, územím, kulturou, socioekonomickým postavením, jinak definovanou skupinovou příslušností, jako je např. dlouhodobá nezaměstnanost, </a:t>
            </a:r>
          </a:p>
          <a:p>
            <a:r>
              <a:rPr lang="cs-CZ" dirty="0"/>
              <a:t>čím ostřeji vymezená, tím lépe (bezbřehost napovídá, že nevíte pořádně, co chcete, a tak chcete dělat všechno pro všechny), </a:t>
            </a:r>
          </a:p>
          <a:p>
            <a:r>
              <a:rPr lang="cs-CZ" dirty="0"/>
              <a:t>projekt může mít více CS, pak ale u každé je třeba zvlášť popsat potřeby, </a:t>
            </a:r>
          </a:p>
          <a:p>
            <a:r>
              <a:rPr lang="cs-CZ" dirty="0"/>
              <a:t>charakteristika selektivní: znaky, trendy, problémy, jež chcete řešit v projektu vazba na potřeby CS,</a:t>
            </a:r>
          </a:p>
          <a:p>
            <a:r>
              <a:rPr lang="cs-CZ" dirty="0"/>
              <a:t>projekt musí prokazatelně korespondovat s potřebami CS, na kterou je zaměřen = ideálně vyjmenujte potřeby CS a ke každé přiřaďte aktivitu projektu, kterou chcete danou potřebu naplnit, </a:t>
            </a:r>
          </a:p>
          <a:p>
            <a:r>
              <a:rPr lang="cs-CZ" dirty="0"/>
              <a:t>jmenujte jen ty potřeby CS, které projektem hodláte naplňovat (ostatní potřeby můžete také zmínit, ale s vysvětlením, proč je projekt neřeší, případně že je řešíte  v projektu jiném). </a:t>
            </a:r>
          </a:p>
        </p:txBody>
      </p:sp>
    </p:spTree>
    <p:extLst>
      <p:ext uri="{BB962C8B-B14F-4D97-AF65-F5344CB8AC3E}">
        <p14:creationId xmlns:p14="http://schemas.microsoft.com/office/powerpoint/2010/main" val="36683719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532673-D039-4F23-BE28-CC25621B74FF}"/>
              </a:ext>
            </a:extLst>
          </p:cNvPr>
          <p:cNvSpPr>
            <a:spLocks noGrp="1"/>
          </p:cNvSpPr>
          <p:nvPr>
            <p:ph type="title"/>
          </p:nvPr>
        </p:nvSpPr>
        <p:spPr/>
        <p:txBody>
          <a:bodyPr/>
          <a:lstStyle/>
          <a:p>
            <a:r>
              <a:rPr lang="cs-CZ" dirty="0"/>
              <a:t>PŘÍPRAVA ŽÁDOSTI O PODPORU </a:t>
            </a:r>
          </a:p>
        </p:txBody>
      </p:sp>
      <p:sp>
        <p:nvSpPr>
          <p:cNvPr id="3" name="Zástupný symbol pro obsah 2">
            <a:extLst>
              <a:ext uri="{FF2B5EF4-FFF2-40B4-BE49-F238E27FC236}">
                <a16:creationId xmlns:a16="http://schemas.microsoft.com/office/drawing/2014/main" id="{6F1A86AA-9ACA-44E7-AD15-D0E0B0911883}"/>
              </a:ext>
            </a:extLst>
          </p:cNvPr>
          <p:cNvSpPr>
            <a:spLocks noGrp="1"/>
          </p:cNvSpPr>
          <p:nvPr>
            <p:ph idx="1"/>
          </p:nvPr>
        </p:nvSpPr>
        <p:spPr>
          <a:xfrm>
            <a:off x="1154954" y="2269391"/>
            <a:ext cx="9756300" cy="4333631"/>
          </a:xfrm>
        </p:spPr>
        <p:txBody>
          <a:bodyPr>
            <a:normAutofit fontScale="85000" lnSpcReduction="20000"/>
          </a:bodyPr>
          <a:lstStyle/>
          <a:p>
            <a:pPr marL="0" indent="0">
              <a:buNone/>
            </a:pPr>
            <a:r>
              <a:rPr lang="cs-CZ" dirty="0"/>
              <a:t>CO CHCEME A MŮŽEME ZMĚNIT?  </a:t>
            </a:r>
          </a:p>
          <a:p>
            <a:r>
              <a:rPr lang="cs-CZ" dirty="0"/>
              <a:t>Cíl projektu musí být:  </a:t>
            </a:r>
          </a:p>
          <a:p>
            <a:pPr>
              <a:buAutoNum type="arabicParenR"/>
            </a:pPr>
            <a:r>
              <a:rPr lang="cs-CZ" dirty="0"/>
              <a:t>reálně dosažitelný v daném čase a za daných podmínek,  </a:t>
            </a:r>
          </a:p>
          <a:p>
            <a:pPr>
              <a:buAutoNum type="arabicParenR"/>
            </a:pPr>
            <a:r>
              <a:rPr lang="cs-CZ" dirty="0"/>
              <a:t>měřitelný, aby bylo možné po ukončení projektu prokázat jeho naplnění pomocí kvantifikovaných údajů. </a:t>
            </a:r>
          </a:p>
          <a:p>
            <a:r>
              <a:rPr lang="cs-CZ" dirty="0"/>
              <a:t>Cíle projektu dělíme na:  </a:t>
            </a:r>
          </a:p>
          <a:p>
            <a:pPr>
              <a:buAutoNum type="arabicParenR"/>
            </a:pPr>
            <a:r>
              <a:rPr lang="cs-CZ" dirty="0"/>
              <a:t>Hlavní = “globální změna“, ke které projekt přispívá - formulován obecněji,  </a:t>
            </a:r>
          </a:p>
          <a:p>
            <a:pPr>
              <a:buAutoNum type="arabicParenR"/>
            </a:pPr>
            <a:r>
              <a:rPr lang="cs-CZ" dirty="0"/>
              <a:t>Specifické = konkrétní změny, které projekt přinese (SMART).</a:t>
            </a:r>
          </a:p>
          <a:p>
            <a:pPr marL="0" indent="0">
              <a:buNone/>
            </a:pPr>
            <a:r>
              <a:rPr lang="cs-CZ" dirty="0"/>
              <a:t> </a:t>
            </a:r>
          </a:p>
          <a:p>
            <a:pPr marL="0" indent="0">
              <a:buNone/>
            </a:pPr>
            <a:r>
              <a:rPr lang="cs-CZ" dirty="0"/>
              <a:t>Doporučení: </a:t>
            </a:r>
          </a:p>
          <a:p>
            <a:r>
              <a:rPr lang="cs-CZ" dirty="0"/>
              <a:t>při vytyčování cílů vycházejte z potřeb (inverzně: problémů), které jste si předem definovali: splnění vytyčeného cíle = naplnění definované potřeby (= odstranění popsaného problému), </a:t>
            </a:r>
          </a:p>
          <a:p>
            <a:r>
              <a:rPr lang="cs-CZ" dirty="0"/>
              <a:t>dbejte na dosažitelnost cílů (již při vytyčování cílů musíte mít představu o aktivitách), </a:t>
            </a:r>
          </a:p>
          <a:p>
            <a:r>
              <a:rPr lang="cs-CZ" dirty="0"/>
              <a:t>dbejte na měřitelnost cílů (při formulaci cílů se ptejte, zda splnění takto formulovaného cíle lze nějak prokázat/změřit). </a:t>
            </a:r>
          </a:p>
          <a:p>
            <a:pPr marL="0" indent="0">
              <a:buNone/>
            </a:pPr>
            <a:endParaRPr lang="cs-CZ" dirty="0"/>
          </a:p>
        </p:txBody>
      </p:sp>
    </p:spTree>
    <p:extLst>
      <p:ext uri="{BB962C8B-B14F-4D97-AF65-F5344CB8AC3E}">
        <p14:creationId xmlns:p14="http://schemas.microsoft.com/office/powerpoint/2010/main" val="37518350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25ED54-A1FB-4726-98AD-410027336CA3}"/>
              </a:ext>
            </a:extLst>
          </p:cNvPr>
          <p:cNvSpPr>
            <a:spLocks noGrp="1"/>
          </p:cNvSpPr>
          <p:nvPr>
            <p:ph type="title"/>
          </p:nvPr>
        </p:nvSpPr>
        <p:spPr/>
        <p:txBody>
          <a:bodyPr/>
          <a:lstStyle/>
          <a:p>
            <a:r>
              <a:rPr lang="cs-CZ" dirty="0"/>
              <a:t>PŘÍPRAVA ŽÁDOSTI O PODPORU </a:t>
            </a:r>
          </a:p>
        </p:txBody>
      </p:sp>
      <p:sp>
        <p:nvSpPr>
          <p:cNvPr id="3" name="Zástupný symbol pro obsah 2">
            <a:extLst>
              <a:ext uri="{FF2B5EF4-FFF2-40B4-BE49-F238E27FC236}">
                <a16:creationId xmlns:a16="http://schemas.microsoft.com/office/drawing/2014/main" id="{C7507E0B-6C59-471F-8B09-0EA8F18C13DC}"/>
              </a:ext>
            </a:extLst>
          </p:cNvPr>
          <p:cNvSpPr>
            <a:spLocks noGrp="1"/>
          </p:cNvSpPr>
          <p:nvPr>
            <p:ph idx="1"/>
          </p:nvPr>
        </p:nvSpPr>
        <p:spPr>
          <a:xfrm>
            <a:off x="1154954" y="2251807"/>
            <a:ext cx="10362969" cy="4368800"/>
          </a:xfrm>
        </p:spPr>
        <p:txBody>
          <a:bodyPr>
            <a:normAutofit fontScale="85000" lnSpcReduction="10000"/>
          </a:bodyPr>
          <a:lstStyle/>
          <a:p>
            <a:pPr marL="0" indent="0">
              <a:buNone/>
            </a:pPr>
            <a:r>
              <a:rPr lang="cs-CZ" dirty="0"/>
              <a:t>JAK TOHO CHCEME DOSÁHNOUT? </a:t>
            </a:r>
          </a:p>
          <a:p>
            <a:r>
              <a:rPr lang="cs-CZ" dirty="0"/>
              <a:t>V rámci přípravy projektu je nutné definovat aktivity (strategii), kterými bude projekt realizován. </a:t>
            </a:r>
          </a:p>
          <a:p>
            <a:r>
              <a:rPr lang="cs-CZ" dirty="0"/>
              <a:t>Aktivity mají být prostředkem k dosažení cíle projektu, mezi cíli a klíčovými aktivitami musí být propojení.  </a:t>
            </a:r>
          </a:p>
          <a:p>
            <a:pPr marL="0" indent="0">
              <a:buNone/>
            </a:pPr>
            <a:r>
              <a:rPr lang="cs-CZ" dirty="0"/>
              <a:t>Doporučení: </a:t>
            </a:r>
          </a:p>
          <a:p>
            <a:r>
              <a:rPr lang="cs-CZ" dirty="0"/>
              <a:t>vedou k plnění cílů, jsou prostředkem, nástrojem, ne cílem samotným, </a:t>
            </a:r>
          </a:p>
          <a:p>
            <a:r>
              <a:rPr lang="cs-CZ" dirty="0"/>
              <a:t>udržujte vazbu potřeby – cíle – aktivity, </a:t>
            </a:r>
          </a:p>
          <a:p>
            <a:r>
              <a:rPr lang="cs-CZ" dirty="0"/>
              <a:t>v projektu nemají co dělat aktivity, u kterých neprokážete, že slouží k naplnění cílů,  ať už přímo nebo podpůrně, </a:t>
            </a:r>
          </a:p>
          <a:p>
            <a:r>
              <a:rPr lang="cs-CZ" dirty="0"/>
              <a:t>tvoří tělo projektu, </a:t>
            </a:r>
          </a:p>
          <a:p>
            <a:r>
              <a:rPr lang="cs-CZ" dirty="0"/>
              <a:t>to, co se bude vlastně s cílovou skupinou a pro cílovou skupinu dělat,  </a:t>
            </a:r>
          </a:p>
          <a:p>
            <a:r>
              <a:rPr lang="cs-CZ" dirty="0"/>
              <a:t>konkrétní rozpis prací: kdo, kdy, co, jak, s kým, kde, jak často bude dělat,  </a:t>
            </a:r>
          </a:p>
          <a:p>
            <a:r>
              <a:rPr lang="cs-CZ" dirty="0"/>
              <a:t>shluky podobných dílčích aktivit = klíčové aktivity (seřaďte v žádosti chronologicky nebo v nějaké jasné logice),  </a:t>
            </a:r>
          </a:p>
          <a:p>
            <a:r>
              <a:rPr lang="cs-CZ" dirty="0"/>
              <a:t>např. pracovní a bilanční diagnostika, pořádání příměstských táborů pro děti pracujících rodičů. </a:t>
            </a:r>
          </a:p>
        </p:txBody>
      </p:sp>
    </p:spTree>
    <p:extLst>
      <p:ext uri="{BB962C8B-B14F-4D97-AF65-F5344CB8AC3E}">
        <p14:creationId xmlns:p14="http://schemas.microsoft.com/office/powerpoint/2010/main" val="10652746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8B704F-891D-47D5-A863-EED9C68B673D}"/>
              </a:ext>
            </a:extLst>
          </p:cNvPr>
          <p:cNvSpPr>
            <a:spLocks noGrp="1"/>
          </p:cNvSpPr>
          <p:nvPr>
            <p:ph type="title"/>
          </p:nvPr>
        </p:nvSpPr>
        <p:spPr/>
        <p:txBody>
          <a:bodyPr/>
          <a:lstStyle/>
          <a:p>
            <a:r>
              <a:rPr lang="cs-CZ"/>
              <a:t>PŘÍPRAVA ŽÁDOSTI O PODPORU </a:t>
            </a:r>
          </a:p>
        </p:txBody>
      </p:sp>
      <p:sp>
        <p:nvSpPr>
          <p:cNvPr id="3" name="Zástupný symbol pro obsah 2">
            <a:extLst>
              <a:ext uri="{FF2B5EF4-FFF2-40B4-BE49-F238E27FC236}">
                <a16:creationId xmlns:a16="http://schemas.microsoft.com/office/drawing/2014/main" id="{552A2C59-AB1D-48A2-90EA-71B296E06EC5}"/>
              </a:ext>
            </a:extLst>
          </p:cNvPr>
          <p:cNvSpPr>
            <a:spLocks noGrp="1"/>
          </p:cNvSpPr>
          <p:nvPr>
            <p:ph idx="1"/>
          </p:nvPr>
        </p:nvSpPr>
        <p:spPr>
          <a:xfrm>
            <a:off x="1023069" y="2286977"/>
            <a:ext cx="10072823" cy="4324838"/>
          </a:xfrm>
        </p:spPr>
        <p:txBody>
          <a:bodyPr>
            <a:normAutofit fontScale="70000" lnSpcReduction="20000"/>
          </a:bodyPr>
          <a:lstStyle/>
          <a:p>
            <a:pPr marL="0" indent="0">
              <a:buNone/>
            </a:pPr>
            <a:r>
              <a:rPr lang="cs-CZ" dirty="0"/>
              <a:t>JAK OVĚŘÍME, ŽE JSME BYLI ÚSPĚŠNÍ?</a:t>
            </a:r>
          </a:p>
          <a:p>
            <a:r>
              <a:rPr lang="cs-CZ" dirty="0"/>
              <a:t>Základním nástrojem jsou indikátory OPZ. </a:t>
            </a:r>
          </a:p>
          <a:p>
            <a:r>
              <a:rPr lang="cs-CZ" dirty="0"/>
              <a:t>U indikátorů se setkáváme s dělením na:   </a:t>
            </a:r>
          </a:p>
          <a:p>
            <a:pPr>
              <a:buAutoNum type="arabicParenR"/>
            </a:pPr>
            <a:r>
              <a:rPr lang="cs-CZ" dirty="0"/>
              <a:t>Výstupy = indikátory se závazkem,</a:t>
            </a:r>
          </a:p>
          <a:p>
            <a:pPr>
              <a:buAutoNum type="arabicParenR"/>
            </a:pPr>
            <a:r>
              <a:rPr lang="cs-CZ" dirty="0"/>
              <a:t>Výsledky = indikátory bez závazku, ale je nutné je sledovat. </a:t>
            </a:r>
          </a:p>
          <a:p>
            <a:pPr marL="0" indent="0">
              <a:buNone/>
            </a:pPr>
            <a:r>
              <a:rPr lang="cs-CZ" dirty="0"/>
              <a:t>Doporučení: </a:t>
            </a:r>
          </a:p>
          <a:p>
            <a:r>
              <a:rPr lang="cs-CZ" dirty="0"/>
              <a:t>každá aktivita musí mít nějaký konkrétní, měřitelný a dokladovatelný výstup, </a:t>
            </a:r>
          </a:p>
          <a:p>
            <a:r>
              <a:rPr lang="cs-CZ" dirty="0"/>
              <a:t>indikátory jsou ukazatele úspěchu, naplnění cíle, a to v předem stanovené míře,  např. 5 rekvalifikovaných osob – doloženo smlouvami s účastníky a prezenčními listinami. </a:t>
            </a:r>
          </a:p>
          <a:p>
            <a:pPr marL="0" indent="0">
              <a:buNone/>
            </a:pPr>
            <a:r>
              <a:rPr lang="cs-CZ" dirty="0"/>
              <a:t>V rámci přípravy projektu je dále nutné promýšlet veškerá možná rizika. </a:t>
            </a:r>
          </a:p>
          <a:p>
            <a:pPr marL="0" indent="0">
              <a:buNone/>
            </a:pPr>
            <a:r>
              <a:rPr lang="cs-CZ" dirty="0"/>
              <a:t>Doporučení: </a:t>
            </a:r>
          </a:p>
          <a:p>
            <a:r>
              <a:rPr lang="cs-CZ" dirty="0"/>
              <a:t>pojmenujte rizika úspěšné realizace projektu, </a:t>
            </a:r>
          </a:p>
          <a:p>
            <a:r>
              <a:rPr lang="cs-CZ" dirty="0"/>
              <a:t>popište způsoby eliminace těchto rizik či záložní strategie v případě, že se rizika naplní, </a:t>
            </a:r>
          </a:p>
          <a:p>
            <a:r>
              <a:rPr lang="cs-CZ" dirty="0"/>
              <a:t>rozlište: rizika na straně cílové skupiny (např. demotivace, fluktuace, nepřipravenost), rizika na straně realizátora (např. málo kreativní tým, nízká kvalifikace, neznalost terénu, fluktuace), vnější rizika (např. ekonomická krize, komunální volby). </a:t>
            </a:r>
          </a:p>
        </p:txBody>
      </p:sp>
    </p:spTree>
    <p:extLst>
      <p:ext uri="{BB962C8B-B14F-4D97-AF65-F5344CB8AC3E}">
        <p14:creationId xmlns:p14="http://schemas.microsoft.com/office/powerpoint/2010/main" val="17299736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01F0F1-40D7-4357-9A17-4609A52AF669}"/>
              </a:ext>
            </a:extLst>
          </p:cNvPr>
          <p:cNvSpPr>
            <a:spLocks noGrp="1"/>
          </p:cNvSpPr>
          <p:nvPr>
            <p:ph type="title"/>
          </p:nvPr>
        </p:nvSpPr>
        <p:spPr>
          <a:xfrm>
            <a:off x="1154954" y="973668"/>
            <a:ext cx="9299100" cy="706964"/>
          </a:xfrm>
        </p:spPr>
        <p:txBody>
          <a:bodyPr/>
          <a:lstStyle/>
          <a:p>
            <a:r>
              <a:rPr lang="cs-CZ" dirty="0"/>
              <a:t>LOGICKÝ RÁMEC PROJEKTOVÉ ŽÁDOSTI </a:t>
            </a:r>
          </a:p>
        </p:txBody>
      </p:sp>
      <p:sp>
        <p:nvSpPr>
          <p:cNvPr id="3" name="Zástupný symbol pro obsah 2">
            <a:extLst>
              <a:ext uri="{FF2B5EF4-FFF2-40B4-BE49-F238E27FC236}">
                <a16:creationId xmlns:a16="http://schemas.microsoft.com/office/drawing/2014/main" id="{7C1A230E-6798-4296-83A1-D37C5E6A0D39}"/>
              </a:ext>
            </a:extLst>
          </p:cNvPr>
          <p:cNvSpPr>
            <a:spLocks noGrp="1"/>
          </p:cNvSpPr>
          <p:nvPr>
            <p:ph idx="1"/>
          </p:nvPr>
        </p:nvSpPr>
        <p:spPr>
          <a:xfrm>
            <a:off x="1154954" y="2295769"/>
            <a:ext cx="9914561" cy="4351216"/>
          </a:xfrm>
        </p:spPr>
        <p:txBody>
          <a:bodyPr>
            <a:normAutofit lnSpcReduction="10000"/>
          </a:bodyPr>
          <a:lstStyle/>
          <a:p>
            <a:pPr marL="0" indent="0">
              <a:buNone/>
            </a:pPr>
            <a:r>
              <a:rPr lang="cs-CZ" dirty="0"/>
              <a:t>Nástroj, který ve velmi koncentrované podobě obsahuje základní informace o projektu  a zároveň ověřuje logiku projektu (vazbu mezi činnostmi, výstupy a cíli projektu). </a:t>
            </a:r>
          </a:p>
          <a:p>
            <a:pPr marL="0" indent="0">
              <a:buNone/>
            </a:pPr>
            <a:r>
              <a:rPr lang="cs-CZ" dirty="0"/>
              <a:t>LOGICKÝ RÁMEC UMOŽŇUJE: </a:t>
            </a:r>
          </a:p>
          <a:p>
            <a:r>
              <a:rPr lang="cs-CZ" dirty="0"/>
              <a:t>organizaci a systemizaci celkového myšlení o projektu, </a:t>
            </a:r>
          </a:p>
          <a:p>
            <a:r>
              <a:rPr lang="cs-CZ" dirty="0"/>
              <a:t>upřesnění vztahů mezi cílem, účelem, výstupem a aktivitami projektu, </a:t>
            </a:r>
          </a:p>
          <a:p>
            <a:r>
              <a:rPr lang="cs-CZ" dirty="0"/>
              <a:t>jasné stanovení výkonnostních ukazatelů a kritérií, </a:t>
            </a:r>
          </a:p>
          <a:p>
            <a:r>
              <a:rPr lang="cs-CZ" dirty="0"/>
              <a:t>provádění kontroly dosažení cílů, účelu, realizaci výstupů a aktivit projektu,</a:t>
            </a:r>
          </a:p>
          <a:p>
            <a:r>
              <a:rPr lang="cs-CZ" dirty="0"/>
              <a:t>udržovat rychlý a srozumitelný přehled o obsahu, rozsahu a zaměření projektu. </a:t>
            </a:r>
          </a:p>
          <a:p>
            <a:pPr marL="0" indent="0">
              <a:buNone/>
            </a:pPr>
            <a:r>
              <a:rPr lang="cs-CZ" dirty="0"/>
              <a:t>Doporučení: </a:t>
            </a:r>
          </a:p>
          <a:p>
            <a:r>
              <a:rPr lang="cs-CZ" dirty="0"/>
              <a:t>sestavuje se před samotným psaním projektu,</a:t>
            </a:r>
          </a:p>
          <a:p>
            <a:r>
              <a:rPr lang="cs-CZ" dirty="0"/>
              <a:t>sepsání žádosti je pak mnohem jednodušší a hlavně je žádost správně strukturovaná a přehledná. </a:t>
            </a:r>
          </a:p>
        </p:txBody>
      </p:sp>
    </p:spTree>
    <p:extLst>
      <p:ext uri="{BB962C8B-B14F-4D97-AF65-F5344CB8AC3E}">
        <p14:creationId xmlns:p14="http://schemas.microsoft.com/office/powerpoint/2010/main" val="424373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01AFA7-1B3D-4868-8406-C0394E07D575}"/>
              </a:ext>
            </a:extLst>
          </p:cNvPr>
          <p:cNvSpPr>
            <a:spLocks noGrp="1"/>
          </p:cNvSpPr>
          <p:nvPr>
            <p:ph type="title"/>
          </p:nvPr>
        </p:nvSpPr>
        <p:spPr/>
        <p:txBody>
          <a:bodyPr/>
          <a:lstStyle/>
          <a:p>
            <a:r>
              <a:rPr lang="cs-CZ" dirty="0"/>
              <a:t>ŽADATELÉ</a:t>
            </a:r>
          </a:p>
        </p:txBody>
      </p:sp>
      <p:sp>
        <p:nvSpPr>
          <p:cNvPr id="3" name="Zástupný symbol pro obsah 2">
            <a:extLst>
              <a:ext uri="{FF2B5EF4-FFF2-40B4-BE49-F238E27FC236}">
                <a16:creationId xmlns:a16="http://schemas.microsoft.com/office/drawing/2014/main" id="{49C12320-7659-4DC4-8854-B40BAEDAC78F}"/>
              </a:ext>
            </a:extLst>
          </p:cNvPr>
          <p:cNvSpPr>
            <a:spLocks noGrp="1"/>
          </p:cNvSpPr>
          <p:nvPr>
            <p:ph idx="1"/>
          </p:nvPr>
        </p:nvSpPr>
        <p:spPr/>
        <p:txBody>
          <a:bodyPr>
            <a:normAutofit/>
          </a:bodyPr>
          <a:lstStyle/>
          <a:p>
            <a:pPr marL="0" indent="0">
              <a:buNone/>
            </a:pPr>
            <a:r>
              <a:rPr lang="cs-CZ" sz="2400" b="1" dirty="0"/>
              <a:t>Obecně může být dle pravidel OPZ oprávněným žadatelem pouze:  </a:t>
            </a:r>
          </a:p>
          <a:p>
            <a:r>
              <a:rPr lang="cs-CZ" dirty="0"/>
              <a:t>osoba (právnická nebo fyzická), která je registrovaným subjektem v ČR, tj. osoba, která má vlastní identifikační číslo (tzv. IČO někdy také IČ);  </a:t>
            </a:r>
          </a:p>
          <a:p>
            <a:r>
              <a:rPr lang="cs-CZ" dirty="0"/>
              <a:t>osoba, která má aktivní datovou schránku;  </a:t>
            </a:r>
          </a:p>
          <a:p>
            <a:r>
              <a:rPr lang="cs-CZ" dirty="0"/>
              <a:t>osoba, která nepatří mezi subjekty, které se nemohou výzvy účastnit z důvodů insolvence, pokut, dluhu aj. </a:t>
            </a:r>
          </a:p>
          <a:p>
            <a:pPr marL="0" indent="0">
              <a:buNone/>
            </a:pPr>
            <a:r>
              <a:rPr lang="cs-CZ" dirty="0"/>
              <a:t>Podmínky oprávněnosti žadatele jsou posuzovány během hodnocení a výběru projektů a musí být splněny k datu podání žádosti o podporu.</a:t>
            </a:r>
          </a:p>
        </p:txBody>
      </p:sp>
    </p:spTree>
    <p:extLst>
      <p:ext uri="{BB962C8B-B14F-4D97-AF65-F5344CB8AC3E}">
        <p14:creationId xmlns:p14="http://schemas.microsoft.com/office/powerpoint/2010/main" val="2379236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E6D0A1-F0ED-4C5A-ABF4-8C0C86F909E9}"/>
              </a:ext>
            </a:extLst>
          </p:cNvPr>
          <p:cNvSpPr>
            <a:spLocks noGrp="1"/>
          </p:cNvSpPr>
          <p:nvPr>
            <p:ph type="title"/>
          </p:nvPr>
        </p:nvSpPr>
        <p:spPr/>
        <p:txBody>
          <a:bodyPr/>
          <a:lstStyle/>
          <a:p>
            <a:r>
              <a:rPr lang="cs-CZ" dirty="0"/>
              <a:t>ŽADATELÉ</a:t>
            </a:r>
          </a:p>
        </p:txBody>
      </p:sp>
      <p:sp>
        <p:nvSpPr>
          <p:cNvPr id="3" name="Zástupný symbol pro obsah 2">
            <a:extLst>
              <a:ext uri="{FF2B5EF4-FFF2-40B4-BE49-F238E27FC236}">
                <a16:creationId xmlns:a16="http://schemas.microsoft.com/office/drawing/2014/main" id="{248B492F-9087-41FC-A195-524A74E4E0D4}"/>
              </a:ext>
            </a:extLst>
          </p:cNvPr>
          <p:cNvSpPr>
            <a:spLocks noGrp="1"/>
          </p:cNvSpPr>
          <p:nvPr>
            <p:ph idx="1"/>
          </p:nvPr>
        </p:nvSpPr>
        <p:spPr/>
        <p:txBody>
          <a:bodyPr>
            <a:normAutofit lnSpcReduction="10000"/>
          </a:bodyPr>
          <a:lstStyle/>
          <a:p>
            <a:pPr marL="0" indent="0">
              <a:buNone/>
            </a:pPr>
            <a:r>
              <a:rPr lang="cs-CZ" sz="2400" b="1" dirty="0"/>
              <a:t>Oprávnění žadatelé:  </a:t>
            </a:r>
          </a:p>
          <a:p>
            <a:r>
              <a:rPr lang="cs-CZ" dirty="0"/>
              <a:t>Obce</a:t>
            </a:r>
          </a:p>
          <a:p>
            <a:r>
              <a:rPr lang="cs-CZ" dirty="0"/>
              <a:t>Organizace zřizované obcemi</a:t>
            </a:r>
          </a:p>
          <a:p>
            <a:r>
              <a:rPr lang="cs-CZ" dirty="0"/>
              <a:t>Dobrovolné svazky obcí</a:t>
            </a:r>
          </a:p>
          <a:p>
            <a:r>
              <a:rPr lang="cs-CZ" dirty="0"/>
              <a:t>Organizace zřizované kraji</a:t>
            </a:r>
          </a:p>
          <a:p>
            <a:r>
              <a:rPr lang="cs-CZ" dirty="0"/>
              <a:t>Příspěvkové organizace</a:t>
            </a:r>
          </a:p>
          <a:p>
            <a:r>
              <a:rPr lang="cs-CZ" dirty="0"/>
              <a:t>Nestátní neziskové organizace</a:t>
            </a:r>
          </a:p>
          <a:p>
            <a:r>
              <a:rPr lang="cs-CZ" dirty="0"/>
              <a:t>Poradenské a vzdělávací instituce</a:t>
            </a:r>
          </a:p>
          <a:p>
            <a:r>
              <a:rPr lang="cs-CZ" dirty="0"/>
              <a:t>Školy a školská zařízení</a:t>
            </a:r>
          </a:p>
        </p:txBody>
      </p:sp>
    </p:spTree>
    <p:extLst>
      <p:ext uri="{BB962C8B-B14F-4D97-AF65-F5344CB8AC3E}">
        <p14:creationId xmlns:p14="http://schemas.microsoft.com/office/powerpoint/2010/main" val="3221365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18D5C-E91B-4A86-B2C2-9B196DD7FBFF}"/>
              </a:ext>
            </a:extLst>
          </p:cNvPr>
          <p:cNvSpPr>
            <a:spLocks noGrp="1"/>
          </p:cNvSpPr>
          <p:nvPr>
            <p:ph type="title"/>
          </p:nvPr>
        </p:nvSpPr>
        <p:spPr/>
        <p:txBody>
          <a:bodyPr/>
          <a:lstStyle/>
          <a:p>
            <a:r>
              <a:rPr lang="cs-CZ" dirty="0"/>
              <a:t>CÍLOVÉ SKUPINY</a:t>
            </a:r>
          </a:p>
        </p:txBody>
      </p:sp>
      <p:sp>
        <p:nvSpPr>
          <p:cNvPr id="3" name="Zástupný symbol pro obsah 2">
            <a:extLst>
              <a:ext uri="{FF2B5EF4-FFF2-40B4-BE49-F238E27FC236}">
                <a16:creationId xmlns:a16="http://schemas.microsoft.com/office/drawing/2014/main" id="{44D70234-4B60-4E22-B17E-556EC67D9B46}"/>
              </a:ext>
            </a:extLst>
          </p:cNvPr>
          <p:cNvSpPr>
            <a:spLocks noGrp="1"/>
          </p:cNvSpPr>
          <p:nvPr>
            <p:ph idx="1"/>
          </p:nvPr>
        </p:nvSpPr>
        <p:spPr/>
        <p:txBody>
          <a:bodyPr>
            <a:normAutofit fontScale="92500" lnSpcReduction="10000"/>
          </a:bodyPr>
          <a:lstStyle/>
          <a:p>
            <a:r>
              <a:rPr lang="cs-CZ" b="1" dirty="0"/>
              <a:t>Osoby pečující o malé děti </a:t>
            </a:r>
          </a:p>
          <a:p>
            <a:pPr marL="0" indent="0">
              <a:buNone/>
            </a:pPr>
            <a:r>
              <a:rPr lang="cs-CZ" dirty="0"/>
              <a:t>Osoby pečující o osobu mladší 15 let. Pro potřeby vykazování se cílová skupina Rodiče dětí zařazuje pod cílovou skupinu Osoby pečující o malé děti. </a:t>
            </a:r>
          </a:p>
          <a:p>
            <a:r>
              <a:rPr lang="cs-CZ" b="1" dirty="0"/>
              <a:t>Osoby vracející se na trh práce po návratu z mateřské/rodičovské dovolené</a:t>
            </a:r>
          </a:p>
          <a:p>
            <a:pPr marL="0" indent="0">
              <a:buNone/>
            </a:pPr>
            <a:r>
              <a:rPr lang="cs-CZ" dirty="0"/>
              <a:t>Osoby, které nevykonávaly zaměstnání nebo samostatně výdělečnou činnost po dobu mateřské/rodičovské dovolené a v řádu měsíců se u nich očekává návrat na trh práce. </a:t>
            </a:r>
          </a:p>
          <a:p>
            <a:r>
              <a:rPr lang="cs-CZ" dirty="0"/>
              <a:t> </a:t>
            </a:r>
            <a:r>
              <a:rPr lang="cs-CZ" b="1" dirty="0"/>
              <a:t>Rodiče samoživitelé </a:t>
            </a:r>
          </a:p>
          <a:p>
            <a:pPr marL="0" indent="0">
              <a:buNone/>
            </a:pPr>
            <a:r>
              <a:rPr lang="cs-CZ" dirty="0"/>
              <a:t>Neprovdané, ovdovělé nebo rozvedené ženy, svobodní, ovdovělí nebo rozvedení muži a ženy i muži osamělí z jiných vážných důvodů, nežijí-li s druhem, popřípadě s družkou nebo s partnerem, kteří pečují o osobu mladší 15 let. </a:t>
            </a:r>
          </a:p>
        </p:txBody>
      </p:sp>
    </p:spTree>
    <p:extLst>
      <p:ext uri="{BB962C8B-B14F-4D97-AF65-F5344CB8AC3E}">
        <p14:creationId xmlns:p14="http://schemas.microsoft.com/office/powerpoint/2010/main" val="4030643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asedací místnost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
  <TotalTime>263</TotalTime>
  <Words>6169</Words>
  <Application>Microsoft Office PowerPoint</Application>
  <PresentationFormat>Širokoúhlá obrazovka</PresentationFormat>
  <Paragraphs>578</Paragraphs>
  <Slides>68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68</vt:i4>
      </vt:variant>
    </vt:vector>
  </HeadingPairs>
  <TitlesOfParts>
    <vt:vector size="73" baseType="lpstr">
      <vt:lpstr>Arial</vt:lpstr>
      <vt:lpstr>Century Gothic</vt:lpstr>
      <vt:lpstr>Courier New</vt:lpstr>
      <vt:lpstr>Wingdings 3</vt:lpstr>
      <vt:lpstr>Zasedací místnost Ion</vt:lpstr>
      <vt:lpstr>Výzva č. 538/03_16_047/CLLD_16_01_129 VÝZVA MAS MEZI ÚPOU A METUJÍ – PRORODINNÁ OPATŘENÍ I</vt:lpstr>
      <vt:lpstr>PROGRAM SEMINÁŘE</vt:lpstr>
      <vt:lpstr>ÚVOD</vt:lpstr>
      <vt:lpstr>PŘEDSTAVENÍ VÝZVY – CÍL VÝZVY</vt:lpstr>
      <vt:lpstr>IDENTIFIKACE VÝZVY</vt:lpstr>
      <vt:lpstr>IDENTIFIKACE VÝZVY</vt:lpstr>
      <vt:lpstr>ŽADATELÉ</vt:lpstr>
      <vt:lpstr>ŽADATELÉ</vt:lpstr>
      <vt:lpstr>CÍLOVÉ SKUPINY</vt:lpstr>
      <vt:lpstr>CÍLOVÉ SKUPINY</vt:lpstr>
      <vt:lpstr>CÍLOVÉ SKUPINY</vt:lpstr>
      <vt:lpstr>MÍRA PODPORY – ROZPAD FINANCOVÁNÍ</vt:lpstr>
      <vt:lpstr>MÍRA PODPORY – ROZPAD FINANCOVÁNÍ</vt:lpstr>
      <vt:lpstr>PODPOROVANÉ AKTIVITY</vt:lpstr>
      <vt:lpstr>PODPOROVANÉ AKTIVITY</vt:lpstr>
      <vt:lpstr>PODPOROVANÉ AKTIVITY</vt:lpstr>
      <vt:lpstr>PODPOROVANÉ AKTIVITY</vt:lpstr>
      <vt:lpstr>VÝZVA  NEPODPORUJE TYTO AKTIVITY:</vt:lpstr>
      <vt:lpstr>DOKUMENTY POTŘEBNÉ K REALIZACI </vt:lpstr>
      <vt:lpstr>DOKUMENTY POTŘEBNÉ K REALIZACI </vt:lpstr>
      <vt:lpstr>NEPŘÍMÉ NÁKLADY</vt:lpstr>
      <vt:lpstr>NEZPŮSOBILÉ VÝDAJE</vt:lpstr>
      <vt:lpstr>PARTNERSTVÍ </vt:lpstr>
      <vt:lpstr>INDIKÁTORY - OBECNĚ </vt:lpstr>
      <vt:lpstr>INDIKÁTORY - OBECNĚ </vt:lpstr>
      <vt:lpstr>INDIKÁTORY - OBECNĚ </vt:lpstr>
      <vt:lpstr>INDIKÁTORY</vt:lpstr>
      <vt:lpstr>INDIKÁTORY – ZÁVAZKOVÉ </vt:lpstr>
      <vt:lpstr>INDIKÁTORY POVINNÉ K VYKAZOVÁNÍ </vt:lpstr>
      <vt:lpstr>INDIKÁTORY POVINNÉ K VYKAZOVÁNÍ </vt:lpstr>
      <vt:lpstr>INDIKÁTORY</vt:lpstr>
      <vt:lpstr>ZPŮSOBILOST VÝDAJŮ</vt:lpstr>
      <vt:lpstr>VĚCNÁ ZPŮSOBILOST VÝDAJŮ</vt:lpstr>
      <vt:lpstr>VĚCNÁ ZPŮSOBILOST VÝDAJŮ</vt:lpstr>
      <vt:lpstr>VĚCNÁ ZPŮSOBILOST VÝDAJŮ</vt:lpstr>
      <vt:lpstr>VĚCNÁ ZPŮSOBILOST VÝDAJŮ</vt:lpstr>
      <vt:lpstr>VĚCNÁ ZPŮSOBILOST VÝDAJŮ</vt:lpstr>
      <vt:lpstr>ZPŮSOBILÉ VÝDAJE A ROZPOČET</vt:lpstr>
      <vt:lpstr>ZPŮSOBILÉ VÝDAJE A ROZPOČET</vt:lpstr>
      <vt:lpstr>ZPŮSOBILÉ VÝDAJE A ROZPOČET</vt:lpstr>
      <vt:lpstr>ZPŮSOBILÉ VÝDAJE A ROZPOČET</vt:lpstr>
      <vt:lpstr>ZPŮSOBILÉ VÝDAJE A ROZPOČET</vt:lpstr>
      <vt:lpstr>ZPŮSOBILÉ VÝDAJE A ROZPOČET</vt:lpstr>
      <vt:lpstr>VĚCNÁ ZPŮSOBILOST VÝDAJŮ</vt:lpstr>
      <vt:lpstr>VĚCNÁ ZPŮSOBILOST VÝDAJŮ</vt:lpstr>
      <vt:lpstr>ZPŮSOBILÉ VÝDAJE A ROZPOČET </vt:lpstr>
      <vt:lpstr>ZPŮSOBILÉ VÝDAJE A ROZPOČET</vt:lpstr>
      <vt:lpstr>VĚCNÁ ZPŮSOBILOST VÝDAJŮ </vt:lpstr>
      <vt:lpstr>ZPŮSOBILÉ VÝDAJE A ROZPOČET </vt:lpstr>
      <vt:lpstr>VĚCNÁ ZPŮSOBILOST VÝDAJŮ </vt:lpstr>
      <vt:lpstr>VĚCNÁ ZPŮSOBILOST VÝDAJŮ </vt:lpstr>
      <vt:lpstr>VĚCNÁ ZPŮSOBILOST VÝDAJŮ </vt:lpstr>
      <vt:lpstr>VĚCNÁ ZPŮSOBILOST VÝDAJŮ </vt:lpstr>
      <vt:lpstr>VĚCNÁ ZPŮSOBILOST VÝDAJŮ </vt:lpstr>
      <vt:lpstr>PŘÍJMY PROJEKTU</vt:lpstr>
      <vt:lpstr>ÚČETNICTVÍ</vt:lpstr>
      <vt:lpstr>ČASOVÁ ZPŮSOBILOST VÝDAJŮ </vt:lpstr>
      <vt:lpstr>HODNOCENÍ A VÝBĚR PROJEKTŮ </vt:lpstr>
      <vt:lpstr>HODNOCENÍ PŘIJATELNOSTI - KRITÉRIA </vt:lpstr>
      <vt:lpstr>HODNOCENÍ FORMÁLNÍCH NÁLEŽITOSTÍ  </vt:lpstr>
      <vt:lpstr>VĚCNÉ HODNOCENÍ </vt:lpstr>
      <vt:lpstr>VĚCNÉ HODNOCENÍ </vt:lpstr>
      <vt:lpstr>PŘÍPRAVA ŽÁDOSTI O PODPORU </vt:lpstr>
      <vt:lpstr>PŘÍPRAVA ŽÁDOSTI O PODPORU </vt:lpstr>
      <vt:lpstr>PŘÍPRAVA ŽÁDOSTI O PODPORU </vt:lpstr>
      <vt:lpstr>PŘÍPRAVA ŽÁDOSTI O PODPORU </vt:lpstr>
      <vt:lpstr>PŘÍPRAVA ŽÁDOSTI O PODPORU </vt:lpstr>
      <vt:lpstr>LOGICKÝ RÁMEC PROJEKTOVÉ ŽÁDOSTI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Výzva č. 538/03_16_047/CLLD_16_01_129 VÝZVA MAS MEZI ÚPOU A METUJÍ – PRORODINNÁ OPATŘENÍ I</dc:title>
  <dc:creator>Kristýna Lenfeldová</dc:creator>
  <cp:lastModifiedBy>martina</cp:lastModifiedBy>
  <cp:revision>28</cp:revision>
  <dcterms:created xsi:type="dcterms:W3CDTF">2018-04-11T08:47:52Z</dcterms:created>
  <dcterms:modified xsi:type="dcterms:W3CDTF">2018-04-23T09:42:48Z</dcterms:modified>
</cp:coreProperties>
</file>