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306" r:id="rId10"/>
    <p:sldId id="265" r:id="rId11"/>
    <p:sldId id="311" r:id="rId12"/>
    <p:sldId id="312" r:id="rId13"/>
    <p:sldId id="313" r:id="rId14"/>
    <p:sldId id="268" r:id="rId15"/>
    <p:sldId id="307" r:id="rId16"/>
    <p:sldId id="308" r:id="rId17"/>
    <p:sldId id="309" r:id="rId18"/>
    <p:sldId id="269" r:id="rId19"/>
    <p:sldId id="270" r:id="rId20"/>
    <p:sldId id="271" r:id="rId21"/>
    <p:sldId id="272" r:id="rId22"/>
    <p:sldId id="276" r:id="rId23"/>
    <p:sldId id="273" r:id="rId24"/>
    <p:sldId id="274" r:id="rId25"/>
    <p:sldId id="277" r:id="rId26"/>
    <p:sldId id="275" r:id="rId27"/>
    <p:sldId id="278" r:id="rId28"/>
    <p:sldId id="279" r:id="rId29"/>
    <p:sldId id="281" r:id="rId30"/>
    <p:sldId id="286" r:id="rId31"/>
    <p:sldId id="299" r:id="rId32"/>
    <p:sldId id="301" r:id="rId33"/>
    <p:sldId id="310" r:id="rId34"/>
    <p:sldId id="302" r:id="rId35"/>
    <p:sldId id="305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4FDC-0DC8-4F07-BE02-F5A8644A85C1}" type="datetimeFigureOut">
              <a:rPr lang="cs-CZ" smtClean="0"/>
              <a:t>11.07.2019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4BA6-8ABF-4DB2-9429-A56EF9B82EAE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1504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4FDC-0DC8-4F07-BE02-F5A8644A85C1}" type="datetimeFigureOut">
              <a:rPr lang="cs-CZ" smtClean="0"/>
              <a:t>11.07.2019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4BA6-8ABF-4DB2-9429-A56EF9B82E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5936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4FDC-0DC8-4F07-BE02-F5A8644A85C1}" type="datetimeFigureOut">
              <a:rPr lang="cs-CZ" smtClean="0"/>
              <a:t>11.07.2019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4BA6-8ABF-4DB2-9429-A56EF9B82E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5423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4FDC-0DC8-4F07-BE02-F5A8644A85C1}" type="datetimeFigureOut">
              <a:rPr lang="cs-CZ" smtClean="0"/>
              <a:t>11.07.2019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4BA6-8ABF-4DB2-9429-A56EF9B82E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0243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4FDC-0DC8-4F07-BE02-F5A8644A85C1}" type="datetimeFigureOut">
              <a:rPr lang="cs-CZ" smtClean="0"/>
              <a:t>11.07.2019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4BA6-8ABF-4DB2-9429-A56EF9B82EAE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953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4FDC-0DC8-4F07-BE02-F5A8644A85C1}" type="datetimeFigureOut">
              <a:rPr lang="cs-CZ" smtClean="0"/>
              <a:t>11.07.2019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4BA6-8ABF-4DB2-9429-A56EF9B82E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3579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4FDC-0DC8-4F07-BE02-F5A8644A85C1}" type="datetimeFigureOut">
              <a:rPr lang="cs-CZ" smtClean="0"/>
              <a:t>11.07.2019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4BA6-8ABF-4DB2-9429-A56EF9B82E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4799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4FDC-0DC8-4F07-BE02-F5A8644A85C1}" type="datetimeFigureOut">
              <a:rPr lang="cs-CZ" smtClean="0"/>
              <a:t>11.07.2019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4BA6-8ABF-4DB2-9429-A56EF9B82E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3291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4FDC-0DC8-4F07-BE02-F5A8644A85C1}" type="datetimeFigureOut">
              <a:rPr lang="cs-CZ" smtClean="0"/>
              <a:t>11.07.2019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4BA6-8ABF-4DB2-9429-A56EF9B82E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2952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2514FDC-0DC8-4F07-BE02-F5A8644A85C1}" type="datetimeFigureOut">
              <a:rPr lang="cs-CZ" smtClean="0"/>
              <a:t>11.07.2019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2A4BA6-8ABF-4DB2-9429-A56EF9B82E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133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4FDC-0DC8-4F07-BE02-F5A8644A85C1}" type="datetimeFigureOut">
              <a:rPr lang="cs-CZ" smtClean="0"/>
              <a:t>11.07.2019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A4BA6-8ABF-4DB2-9429-A56EF9B82E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6865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2514FDC-0DC8-4F07-BE02-F5A8644A85C1}" type="datetimeFigureOut">
              <a:rPr lang="cs-CZ" smtClean="0"/>
              <a:t>11.07.2019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2A4BA6-8ABF-4DB2-9429-A56EF9B82EAE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0347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/>
          <a:p>
            <a:r>
              <a:rPr lang="cs-CZ" sz="7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SEMINÁŘ PRO ŽADATELE</a:t>
            </a:r>
            <a:br>
              <a:rPr lang="cs-CZ" dirty="0"/>
            </a:br>
            <a:r>
              <a:rPr lang="cs-CZ" sz="3200" dirty="0"/>
              <a:t>4. VÝZVA IROP –Infrastruktura ve vzdělávání </a:t>
            </a:r>
            <a:endParaRPr lang="cs-CZ" sz="2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97281" y="4432554"/>
            <a:ext cx="7254364" cy="989658"/>
          </a:xfrm>
        </p:spPr>
        <p:txBody>
          <a:bodyPr>
            <a:normAutofit/>
          </a:bodyPr>
          <a:lstStyle/>
          <a:p>
            <a:r>
              <a:rPr lang="cs-CZ" dirty="0"/>
              <a:t>Místo: Kancelář MAS MUM</a:t>
            </a:r>
            <a:br>
              <a:rPr lang="cs-CZ" dirty="0"/>
            </a:br>
            <a:r>
              <a:rPr lang="cs-CZ" dirty="0"/>
              <a:t>Termín: </a:t>
            </a:r>
          </a:p>
        </p:txBody>
      </p:sp>
      <p:pic>
        <p:nvPicPr>
          <p:cNvPr id="5" name="Obrázek 4" descr="logo SCLLD - jednoduché použití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2943497" y="758952"/>
            <a:ext cx="6365965" cy="1179331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2224FCD3-1511-49DE-9D80-2398E33391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1644" y="4432553"/>
            <a:ext cx="2804036" cy="989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632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Typy podporovaných projektů</a:t>
            </a:r>
            <a:r>
              <a:rPr lang="cs-CZ" dirty="0"/>
              <a:t>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932820"/>
            <a:ext cx="10058400" cy="4023360"/>
          </a:xfrm>
        </p:spPr>
        <p:txBody>
          <a:bodyPr>
            <a:normAutofit/>
          </a:bodyPr>
          <a:lstStyle/>
          <a:p>
            <a:r>
              <a:rPr lang="cs-CZ" b="1" dirty="0"/>
              <a:t>Aktivita Infrastruktura pro předškolní vzdělávání</a:t>
            </a:r>
          </a:p>
          <a:p>
            <a:r>
              <a:rPr lang="cs-CZ" dirty="0"/>
              <a:t>- stavby a stavební práce spojené s výstavbou nové infrastruktury včetně vybudování přípojky pro přivedení inženýrských sítí, rekonstrukce a stavební úpravy stávající infrastruktury (včetně zabezpečení bezbariérovosti dle vyhlášky č. 398/2009 Sb.), nákup pozemků a staveb (nemovitostí), pořízení vybavení budov a učeben, pořízení kompenzačních pomůcek. Podpora může být poskytnuta na zvýšení kapacity:</a:t>
            </a:r>
          </a:p>
          <a:p>
            <a:r>
              <a:rPr lang="cs-CZ" dirty="0"/>
              <a:t>mateřských škol podle zákona č. 561/2004 Sb., školský zákon, ve znění pozdějších předpisů, zapsaných do školského rejstříku, všech zřizovatelů bez rozdílu (včetně mateřských škol určených pro vzdělávání dětí zaměstnanců).</a:t>
            </a:r>
          </a:p>
        </p:txBody>
      </p:sp>
    </p:spTree>
    <p:extLst>
      <p:ext uri="{BB962C8B-B14F-4D97-AF65-F5344CB8AC3E}">
        <p14:creationId xmlns:p14="http://schemas.microsoft.com/office/powerpoint/2010/main" val="231429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073ECA-921B-4A7F-B3B2-024AA5258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Typy podporovaných projektů</a:t>
            </a:r>
            <a:r>
              <a:rPr lang="cs-CZ" dirty="0"/>
              <a:t>	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5864EB-9685-4161-8A7B-8876F1C57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Aktivita Infrastruktura základních škol</a:t>
            </a:r>
          </a:p>
          <a:p>
            <a:r>
              <a:rPr lang="cs-CZ" dirty="0"/>
              <a:t>- stavby a stavební práce spojené s výstavbou infrastruktury základních škol včetně vybudování přípojky pro přivedení inženýrských sítí, rekonstrukce a stavební úpravy stávající infrastruktury (včetně zabezpečení bezbariérovosti dle vyhlášky č. 398/2009 Sb.), nákup pozemků a staveb (nemovitostí), pořízení vybavení budov a učeben, pořízení kompenzačních pomůcek,  zajištění vnitřní konektivity školy a připojení k internetu. Podpora může být poskytnuta na podporu infrastruktury škol a školských zařízení pro základní vzdělávání podle zákona č. 561/2004 Sb., školský zákon, ve znění pozdějších předpisů, zapsaných v Rejstříku škol a školských zařízení k datu vyhlášení výzvy MAS ve vazbě na: klíčové kompetence (komunikace v cizích jazycích, práce s digitálními technologiemi, přírodní vědy, technické a řemeslné obory);  budování bezbariérovosti škol; ve správním obvodu obce s rozšířenou působností, ve kterém se nachází sociálně vyloučená lokalita navíc rozšiřování kapacit kmenových učeben. Projektové záměry musí být v souladu s MAP.</a:t>
            </a:r>
          </a:p>
        </p:txBody>
      </p:sp>
    </p:spTree>
    <p:extLst>
      <p:ext uri="{BB962C8B-B14F-4D97-AF65-F5344CB8AC3E}">
        <p14:creationId xmlns:p14="http://schemas.microsoft.com/office/powerpoint/2010/main" val="28981552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C61200-8C09-4B49-9688-A0CFDC3DB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Typy podporovaných projektů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5D2E2D-5A78-48A0-98AA-0706ECD0A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Aktivita Infrastruktura středních škol a vyšších odborných škol</a:t>
            </a:r>
          </a:p>
          <a:p>
            <a:r>
              <a:rPr lang="cs-CZ" dirty="0"/>
              <a:t>- stavby a stavební práce spojené s výstavbou infrastruktury středních a vyšších odborných škol včetně vybudování přípojky pro přivedení inženýrských sítí, rekonstrukce a stavební úpravy stávající infrastruktury (včetně zabezpečení bezbariérovosti dle vyhlášky č. 398/2009 Sb.), nákup pozemků a staveb (nemovitostí), pořízení vybavení budov a učeben, pořízení kompenzačních pomůcek, zajištění vnitřní konektivity školy a připojení k internetu. Podpora může být poskytnuta na podporu infrastruktury škol a školských zařízení pro střední a vyšší odborné vzdělávání (včetně víceletých gymnázií) podle zákona č. 561/2004 Sb., školský zákon, ve znění pozdějších předpisů, zapsaných v Rejstříku škol a školských zařízení k datu vyhlášení výzvy MAS ve vazbě na: klíčové kompetence (komunikace v cizích jazycích, práce s digitálními technologiemi, přírodní vědy, technické a řemeslné obory); budování bezbariérovosti škol;</a:t>
            </a:r>
          </a:p>
          <a:p>
            <a:r>
              <a:rPr lang="cs-CZ" dirty="0"/>
              <a:t>ve správním obvodu obce s rozšířenou působností, ve kterém se nachází sociálně vyloučená lokalita, navíc rozšiřování kapacit kmenových učeben. Projektové záměry musí být v souladu s KAP.</a:t>
            </a:r>
          </a:p>
        </p:txBody>
      </p:sp>
    </p:spTree>
    <p:extLst>
      <p:ext uri="{BB962C8B-B14F-4D97-AF65-F5344CB8AC3E}">
        <p14:creationId xmlns:p14="http://schemas.microsoft.com/office/powerpoint/2010/main" val="2176686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31AA27-FDCD-4835-B517-9CEC2EE5C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Typy podporovaných projektů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414F29-22C3-43B9-AB76-414BBF3C0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Aktivita Infrastruktura pro zájmové, neformální a celoživotní vzdělávání</a:t>
            </a:r>
          </a:p>
          <a:p>
            <a:r>
              <a:rPr lang="cs-CZ" dirty="0">
                <a:solidFill>
                  <a:schemeClr val="tx1"/>
                </a:solidFill>
              </a:rPr>
              <a:t>- přístavby, nástavby a stavební práce spojené s vybudováním infrastruktury pro zájmové, neformální a celoživotní vzdělávání, rekonstrukce a stavební úpravy stávající infrastruktury (včetně zabezpečení bezbariérovosti dle vyhlášky č. 398/2009 Sb.), nákup pozemků a staveb (nemovitostí), pořízení vybavení budov a učeben, pořízení kompenzačních pomůcek. Podpora může být poskytnuta pouze ve vazbě na klíčové kompetence (komunikace v cizích jazycích, práce s digitálními technologiemi, přírodní vědy, technické a řemeslné obory). Projektové záměry musí být v souladu s MAP nebo KAP. </a:t>
            </a:r>
          </a:p>
        </p:txBody>
      </p:sp>
    </p:spTree>
    <p:extLst>
      <p:ext uri="{BB962C8B-B14F-4D97-AF65-F5344CB8AC3E}">
        <p14:creationId xmlns:p14="http://schemas.microsoft.com/office/powerpoint/2010/main" val="85734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br>
              <a:rPr lang="cs-CZ" sz="4800" dirty="0"/>
            </a:br>
            <a:br>
              <a:rPr lang="cs-CZ" sz="4800" dirty="0"/>
            </a:br>
            <a:r>
              <a:rPr lang="cs-CZ" sz="4800" dirty="0"/>
              <a:t>1. Aktivita </a:t>
            </a:r>
            <a:r>
              <a:rPr lang="cs-CZ" sz="4800" b="1" dirty="0"/>
              <a:t>Infrastruktura pro předškolní vzdělávání </a:t>
            </a:r>
            <a:br>
              <a:rPr lang="cs-CZ" b="1" dirty="0"/>
            </a:br>
            <a:br>
              <a:rPr lang="cs-CZ" b="1" dirty="0"/>
            </a:br>
            <a:endParaRPr lang="cs-CZ" b="1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4800" dirty="0"/>
              <a:t>Stavby a stavební práce spojené s výstavbou nové infrastruktury včetně vybudování přípojky pro přivedení inženýrských sítí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800" dirty="0"/>
              <a:t>- rekonstrukce a stavební úpravy stávající infrastruktury (včetně zabezpečení bezbariérovosti dle vyhlášky č. 398/2009 Sb.)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800" dirty="0"/>
              <a:t>- nákup pozemků a staveb (nemovitostí)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800" dirty="0"/>
              <a:t>- pořízení vybavení budov a učeben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800" dirty="0"/>
              <a:t>- pořízení kompenzačních pomůcek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800" dirty="0"/>
              <a:t>Podpora může být poskytnuta na zvýšení kapacity: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800" dirty="0"/>
              <a:t>- mateřských škol podle zákona č. 561/2004 Sb., školský zákon, ve znění pozdějších předpisů, zapsaných do školského rejstříku, všech zřizovatelů bez rozdílu (včetně mateřských škol určených pro vzdělávání dětí zaměstnanců),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800" dirty="0"/>
              <a:t>- dětských skupin podle zákona č. 247/2014 Sb., o poskytování služby péče o dítě v dětské skupině a o změně souvisejících zákonů, ve znění zákona č. 127/2015 Sb.,</a:t>
            </a:r>
          </a:p>
          <a:p>
            <a:r>
              <a:rPr lang="cs-CZ" sz="4800" dirty="0"/>
              <a:t>- služeb péče o děti do tří let věku v denním režimu (vázaná živnost) a služeb péče o dítě nad tři roky věku (do doby zahájení školní docházky) v režimu mimoškolní výchovy a vzdělávání, pořádání kurzů, školení, včetně lektorské činnosti</a:t>
            </a:r>
            <a:br>
              <a:rPr lang="cs-CZ" sz="4800" dirty="0"/>
            </a:br>
            <a:br>
              <a:rPr lang="cs-CZ" sz="4800" dirty="0"/>
            </a:br>
            <a:r>
              <a:rPr lang="cs-CZ" sz="4800" dirty="0"/>
              <a:t>- spolků zajišťujících péči o děti do 3 let a předškolní vzdělávání dětí dle občanského zákoníku č. 89/2012 Sb. (např. lesní školky, mateřská centra, předškolní kluby) </a:t>
            </a:r>
          </a:p>
          <a:p>
            <a:r>
              <a:rPr lang="cs-CZ" sz="4800" dirty="0"/>
              <a:t>	</a:t>
            </a:r>
          </a:p>
          <a:p>
            <a:pPr>
              <a:buFont typeface="Arial" panose="020B0604020202020204" pitchFamily="34" charset="0"/>
              <a:buChar char="•"/>
            </a:pP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6492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FDE4AF-F7FB-4C93-BF7F-154560CA9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Podporované aktivity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FA5A302-9D52-4389-A185-DACB181B2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2. Aktivita </a:t>
            </a:r>
            <a:r>
              <a:rPr lang="cs-CZ" b="1" dirty="0"/>
              <a:t>Infrastruktura základních škol </a:t>
            </a:r>
            <a:r>
              <a:rPr lang="cs-CZ" dirty="0"/>
              <a:t>	</a:t>
            </a:r>
          </a:p>
          <a:p>
            <a:r>
              <a:rPr lang="cs-CZ" dirty="0"/>
              <a:t>Stavby a stavební práce spojené s výstavbou infrastruktury základních škol včetně vybudování přípojky pro přivedení inženýrských sítí</a:t>
            </a:r>
          </a:p>
          <a:p>
            <a:r>
              <a:rPr lang="cs-CZ" dirty="0"/>
              <a:t>- rekonstrukce a stavební úpravy stávající infrastruktury (včetně zabezpečení bezbariérovosti dle vyhlášky č. 398/2009 Sb.)</a:t>
            </a:r>
          </a:p>
          <a:p>
            <a:r>
              <a:rPr lang="cs-CZ" dirty="0"/>
              <a:t>- nákup pozemků a staveb (nemovitostí)</a:t>
            </a:r>
          </a:p>
          <a:p>
            <a:r>
              <a:rPr lang="cs-CZ" dirty="0"/>
              <a:t>- pořízení vybavení budov a učeben</a:t>
            </a:r>
          </a:p>
          <a:p>
            <a:r>
              <a:rPr lang="cs-CZ" dirty="0"/>
              <a:t>- pořízení kompenzačních pomůcek</a:t>
            </a:r>
          </a:p>
          <a:p>
            <a:r>
              <a:rPr lang="cs-CZ" dirty="0"/>
              <a:t>- zajištění vnitřní konektivity školy a připojení k internetu</a:t>
            </a:r>
          </a:p>
          <a:p>
            <a:r>
              <a:rPr lang="cs-CZ" dirty="0"/>
              <a:t>Podpora může být poskytnuta na podporu infrastruktury škol a školských zařízení pro základní vzdělávání podle zákona č. 561/2004 Sb., školský zákon, ve znění pozdějších předpisů, zapsaných v Rejstříku škol a školských zařízení k datu vyhlášení výzvy MAS ve vazbě na:</a:t>
            </a:r>
          </a:p>
          <a:p>
            <a:r>
              <a:rPr lang="cs-CZ" dirty="0"/>
              <a:t>- klíčové kompetence (komunikace v cizích jazycích, práce s digitálními technologiemi, přírodní vědy, technické a řemeslné obory);</a:t>
            </a:r>
          </a:p>
          <a:p>
            <a:r>
              <a:rPr lang="cs-CZ" dirty="0"/>
              <a:t>- budování bezbariérovosti škol;</a:t>
            </a:r>
          </a:p>
          <a:p>
            <a:r>
              <a:rPr lang="cs-CZ" dirty="0"/>
              <a:t>- ve správním obvodu obce s rozšířenou působností, ve kterém se nachází sociálně vyloučená lokalita navíc rozšiřování kapacit kmenových učeben.</a:t>
            </a:r>
          </a:p>
          <a:p>
            <a:r>
              <a:rPr lang="cs-CZ" dirty="0"/>
              <a:t>Projektové záměry musí být v souladu s Místním akčním plánem vzdělávání.</a:t>
            </a:r>
          </a:p>
        </p:txBody>
      </p:sp>
    </p:spTree>
    <p:extLst>
      <p:ext uri="{BB962C8B-B14F-4D97-AF65-F5344CB8AC3E}">
        <p14:creationId xmlns:p14="http://schemas.microsoft.com/office/powerpoint/2010/main" val="34923821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E34DAA-A043-4E4E-B447-65D4C4BAB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Podporované aktivity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69665E5-568E-4A4D-B2AE-7D9DB553B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sz="2200" dirty="0"/>
              <a:t>3. Aktivita </a:t>
            </a:r>
            <a:r>
              <a:rPr lang="cs-CZ" sz="2200" b="1" dirty="0"/>
              <a:t>Infrastruktura středních škol a vyšších odborných škol </a:t>
            </a:r>
            <a:br>
              <a:rPr lang="cs-CZ" sz="2200" b="1" dirty="0"/>
            </a:br>
            <a:br>
              <a:rPr lang="cs-CZ" sz="2200" b="1" dirty="0"/>
            </a:br>
            <a:r>
              <a:rPr lang="cs-CZ" sz="2200" dirty="0"/>
              <a:t>Stavby a stavební práce spojené s výstavbou infrastruktury středních a vyšších odborných škol včetně vybudování přípojky pro přivedení inženýrských sítí</a:t>
            </a:r>
          </a:p>
          <a:p>
            <a:r>
              <a:rPr lang="cs-CZ" sz="2200" dirty="0"/>
              <a:t>- rekonstrukce a stavební úpravy stávající infrastruktury (včetně zabezpečení bezbariérovosti dle vyhlášky č. 398/2009 Sb.)</a:t>
            </a:r>
          </a:p>
          <a:p>
            <a:r>
              <a:rPr lang="cs-CZ" sz="2200" dirty="0"/>
              <a:t>- nákup pozemků a staveb (nemovitostí)</a:t>
            </a:r>
          </a:p>
          <a:p>
            <a:r>
              <a:rPr lang="cs-CZ" sz="2200" dirty="0"/>
              <a:t>- pořízení vybavení budov a učeben</a:t>
            </a:r>
          </a:p>
          <a:p>
            <a:r>
              <a:rPr lang="cs-CZ" sz="2200" dirty="0"/>
              <a:t>- pořízení kompenzačních pomůcek</a:t>
            </a:r>
          </a:p>
          <a:p>
            <a:r>
              <a:rPr lang="cs-CZ" sz="2200" dirty="0"/>
              <a:t>- zajištění vnitřní konektivity školy a připojení k internetu</a:t>
            </a:r>
          </a:p>
          <a:p>
            <a:r>
              <a:rPr lang="cs-CZ" sz="2200" dirty="0"/>
              <a:t>Podpora může být poskytnuta na podporu infrastruktury škol a školských zařízení pro střední a vyšší odborné vzdělávání (včetně víceletých gymnázií) podle zákona č. 561/2004 Sb., školský zákon, ve znění pozdějších předpisů, zapsaných v Rejstříku škol a školských zařízení k datu vyhlášení výzvy MAS ve vazbě na:</a:t>
            </a:r>
          </a:p>
          <a:p>
            <a:r>
              <a:rPr lang="cs-CZ" sz="2200" dirty="0"/>
              <a:t>- klíčové kompetence (komunikace v cizích jazycích, práce s digitálními technologiemi, přírodní vědy, technické a řemeslné obory);</a:t>
            </a:r>
          </a:p>
          <a:p>
            <a:r>
              <a:rPr lang="cs-CZ" sz="2200" dirty="0"/>
              <a:t>- budování bezbariérovosti škol;</a:t>
            </a:r>
          </a:p>
          <a:p>
            <a:r>
              <a:rPr lang="cs-CZ" sz="2200" dirty="0"/>
              <a:t>- ve správním obvodu obce s rozšířenou působností, ve kterém se nachází sociálně vyloučená lokalita, navíc rozšiřování kapacit kmenových učeben.</a:t>
            </a:r>
            <a:br>
              <a:rPr lang="cs-CZ" sz="2200" dirty="0"/>
            </a:br>
            <a:br>
              <a:rPr lang="cs-CZ" sz="2200" dirty="0"/>
            </a:br>
            <a:r>
              <a:rPr lang="cs-CZ" sz="2200" dirty="0"/>
              <a:t>Projektové záměry musí být v souladu s Krajským akčním plánem vzdělávání. 	</a:t>
            </a:r>
          </a:p>
          <a:p>
            <a:r>
              <a:rPr lang="cs-CZ" sz="2200" dirty="0"/>
              <a:t>	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04622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69A74A-7B90-4640-97E6-5D60C3B75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Podporované aktivity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FD8FC84-E430-4059-948A-958C521A47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4. Aktivita </a:t>
            </a:r>
            <a:r>
              <a:rPr lang="cs-CZ" b="1" dirty="0"/>
              <a:t>Infrastruktura pro zájmové, neformální a celoživotní vzdělávání </a:t>
            </a:r>
            <a:r>
              <a:rPr lang="cs-CZ" dirty="0"/>
              <a:t>	</a:t>
            </a:r>
          </a:p>
          <a:p>
            <a:endParaRPr lang="cs-CZ" dirty="0"/>
          </a:p>
          <a:p>
            <a:r>
              <a:rPr lang="cs-CZ" dirty="0"/>
              <a:t>Přístavby, nástavby a stavební práce spojené s vybudováním infrastruktury pro zájmové, neformální a celoživotní vzdělávání </a:t>
            </a:r>
          </a:p>
          <a:p>
            <a:r>
              <a:rPr lang="cs-CZ" dirty="0"/>
              <a:t>- rekonstrukce a stavební úpravy stávající infrastruktury (včetně zabezpečení bezbariérovosti dle vyhlášky č. 398/2009 Sb.) </a:t>
            </a:r>
          </a:p>
          <a:p>
            <a:r>
              <a:rPr lang="cs-CZ" dirty="0"/>
              <a:t>- nákup pozemků a staveb (nemovitostí) </a:t>
            </a:r>
          </a:p>
          <a:p>
            <a:r>
              <a:rPr lang="cs-CZ" dirty="0"/>
              <a:t>- pořízení vybavení budov a učeben </a:t>
            </a:r>
          </a:p>
          <a:p>
            <a:r>
              <a:rPr lang="cs-CZ" dirty="0"/>
              <a:t>- pořízení kompenzačních pomůcek </a:t>
            </a:r>
          </a:p>
          <a:p>
            <a:endParaRPr lang="cs-CZ" dirty="0"/>
          </a:p>
          <a:p>
            <a:r>
              <a:rPr lang="cs-CZ" dirty="0"/>
              <a:t>Podpora může být poskytnuta pouze ve vazbě na klíčové kompetence (komunikace v cizích jazycích, práce s digitálními technologiemi, přírodní vědy, technické a řemeslné obory). </a:t>
            </a:r>
          </a:p>
          <a:p>
            <a:r>
              <a:rPr lang="cs-CZ" dirty="0"/>
              <a:t>- Projektové záměry musí být v souladu s Místním akčním plánem vzdělávání nebo s Krajským akčním plánem vzdělávání. </a:t>
            </a:r>
          </a:p>
          <a:p>
            <a:r>
              <a:rPr lang="cs-CZ" dirty="0"/>
              <a:t>	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48844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Vedlejší aktivity projektu – </a:t>
            </a:r>
            <a:r>
              <a:rPr lang="cs-CZ" b="1" dirty="0" err="1"/>
              <a:t>max</a:t>
            </a:r>
            <a:r>
              <a:rPr lang="cs-CZ" b="1" dirty="0"/>
              <a:t> 15% CV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demolice související s realizací projektu,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úpravy zeleně a venkovního prostranství,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projektová dokumentace, EIA,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zabezpečení výstavby (technický dozor investora, BOZP, autorský dozor),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pořízení služeb bezprostředně související s realizací projektu (příprava a realizace zadávacích a výběrových řízení, zpracování studie proveditelnosti),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povinná publicita (podle kap. 13 Obecných pravidel). </a:t>
            </a:r>
          </a:p>
          <a:p>
            <a:pPr marL="0" indent="0">
              <a:buNone/>
            </a:pPr>
            <a:r>
              <a:rPr lang="cs-CZ" b="1" dirty="0"/>
              <a:t>Část výdajů na vedlejší aktivity </a:t>
            </a:r>
            <a:r>
              <a:rPr lang="cs-CZ" dirty="0"/>
              <a:t>projektu </a:t>
            </a:r>
            <a:r>
              <a:rPr lang="cs-CZ" b="1" dirty="0"/>
              <a:t>nad 15 % </a:t>
            </a:r>
            <a:r>
              <a:rPr lang="cs-CZ" dirty="0"/>
              <a:t>celkových způsobilých výdajů projektu musí být </a:t>
            </a:r>
            <a:r>
              <a:rPr lang="cs-CZ" b="1" dirty="0"/>
              <a:t>v rozpočtu </a:t>
            </a:r>
            <a:r>
              <a:rPr lang="cs-CZ" dirty="0"/>
              <a:t>projektu uvedena jako </a:t>
            </a:r>
            <a:r>
              <a:rPr lang="cs-CZ" b="1" dirty="0"/>
              <a:t>nezpůsobilý výdaj</a:t>
            </a:r>
            <a:r>
              <a:rPr lang="cs-CZ" dirty="0"/>
              <a:t>.  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6155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Pořízení vybavení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•Výzva umožňuje základním školám </a:t>
            </a:r>
            <a:r>
              <a:rPr lang="cs-CZ" b="1" dirty="0"/>
              <a:t>samostatně nakupovat vybavení do odborných učeben pro klíčové kompetence </a:t>
            </a:r>
            <a:r>
              <a:rPr lang="cs-CZ" dirty="0"/>
              <a:t>bez nutnosti stavebních prací v rámci projektu.  </a:t>
            </a:r>
          </a:p>
          <a:p>
            <a:r>
              <a:rPr lang="cs-CZ" dirty="0"/>
              <a:t>•Důrazně však upozorňujeme žadatele, že </a:t>
            </a:r>
            <a:r>
              <a:rPr lang="cs-CZ" b="1" dirty="0"/>
              <a:t>pořízený majetek podléhá kontrole</a:t>
            </a:r>
            <a:r>
              <a:rPr lang="cs-CZ" dirty="0"/>
              <a:t> a při nákupu vybavení upozorňujeme příjemce, že je potřeba </a:t>
            </a:r>
            <a:r>
              <a:rPr lang="cs-CZ" b="1" dirty="0"/>
              <a:t>udržet výstupy z projektu po celou dobu udržitelnosti </a:t>
            </a:r>
            <a:r>
              <a:rPr lang="cs-CZ" dirty="0"/>
              <a:t>(tj. pět let od provedení poslední platby příjemci ze strany ŘO IROP) a </a:t>
            </a:r>
            <a:r>
              <a:rPr lang="cs-CZ" b="1" dirty="0"/>
              <a:t>evidovat je</a:t>
            </a:r>
            <a:r>
              <a:rPr lang="cs-CZ" dirty="0"/>
              <a:t>.  </a:t>
            </a:r>
          </a:p>
          <a:p>
            <a:r>
              <a:rPr lang="cs-CZ" dirty="0"/>
              <a:t>•V případě neudržení výstupů z projektu po celou dobu udržitelnosti projektu se příjemce vystavuje riziku krácení dotace, pokud nesjedná nápravu z vlastních zdrojů a nenahradí odpovídajícím majetkem z vlastních zdrojů</a:t>
            </a:r>
          </a:p>
        </p:txBody>
      </p:sp>
    </p:spTree>
    <p:extLst>
      <p:ext uri="{BB962C8B-B14F-4D97-AF65-F5344CB8AC3E}">
        <p14:creationId xmlns:p14="http://schemas.microsoft.com/office/powerpoint/2010/main" val="2012768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54220"/>
          </a:xfrm>
        </p:spPr>
        <p:txBody>
          <a:bodyPr/>
          <a:lstStyle/>
          <a:p>
            <a:r>
              <a:rPr lang="cs-CZ" b="1" dirty="0"/>
              <a:t>ROLE MMR, MAS a CRR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219201"/>
            <a:ext cx="10058400" cy="5199016"/>
          </a:xfrm>
        </p:spPr>
        <p:txBody>
          <a:bodyPr>
            <a:normAutofit fontScale="62500" lnSpcReduction="20000"/>
          </a:bodyPr>
          <a:lstStyle/>
          <a:p>
            <a:r>
              <a:rPr lang="cs-CZ" sz="2500" b="1" dirty="0"/>
              <a:t>Ministerstvo pro místní rozvoj České republiky (MMR) </a:t>
            </a:r>
            <a:endParaRPr lang="cs-CZ" sz="2500" dirty="0"/>
          </a:p>
          <a:p>
            <a:r>
              <a:rPr lang="cs-CZ" sz="2500" dirty="0"/>
              <a:t>= Řídicí orgán IROP (ŘO IROP) </a:t>
            </a:r>
          </a:p>
          <a:p>
            <a:pPr lvl="0" fontAlgn="base"/>
            <a:r>
              <a:rPr lang="cs-CZ" sz="2500" dirty="0"/>
              <a:t>řízení programu, </a:t>
            </a:r>
          </a:p>
          <a:p>
            <a:pPr lvl="0" fontAlgn="base"/>
            <a:r>
              <a:rPr lang="cs-CZ" sz="2500" dirty="0"/>
              <a:t>příprava pravidel pro žadatele a příjemce a výzev ŘO,  </a:t>
            </a:r>
          </a:p>
          <a:p>
            <a:pPr lvl="0" fontAlgn="base"/>
            <a:r>
              <a:rPr lang="cs-CZ" sz="2500" dirty="0"/>
              <a:t>poskytovatel dotace.  </a:t>
            </a:r>
          </a:p>
          <a:p>
            <a:r>
              <a:rPr lang="cs-CZ" sz="2500" dirty="0"/>
              <a:t> </a:t>
            </a:r>
          </a:p>
          <a:p>
            <a:r>
              <a:rPr lang="cs-CZ" sz="2500" b="1" dirty="0"/>
              <a:t>Místní akční skupina (MAS) </a:t>
            </a:r>
            <a:endParaRPr lang="cs-CZ" sz="2500" dirty="0"/>
          </a:p>
          <a:p>
            <a:r>
              <a:rPr lang="cs-CZ" sz="2500" dirty="0"/>
              <a:t>= realizátor strategie komunitně vedeného místního rozvoje (SCLLD) </a:t>
            </a:r>
          </a:p>
          <a:p>
            <a:pPr lvl="0" fontAlgn="base"/>
            <a:r>
              <a:rPr lang="cs-CZ" sz="2500" dirty="0"/>
              <a:t>příprava výzev MAS a poskytování konzultací, </a:t>
            </a:r>
          </a:p>
          <a:p>
            <a:pPr lvl="0" fontAlgn="base"/>
            <a:r>
              <a:rPr lang="cs-CZ" sz="2500" dirty="0"/>
              <a:t>příjem a hodnocení žádostí o podporu, není zpracovatelem žádosti</a:t>
            </a:r>
          </a:p>
          <a:p>
            <a:r>
              <a:rPr lang="cs-CZ" sz="2500" dirty="0"/>
              <a:t> </a:t>
            </a:r>
          </a:p>
          <a:p>
            <a:r>
              <a:rPr lang="cs-CZ" sz="2500" b="1" dirty="0"/>
              <a:t>Centrum pro regionální rozvoj České republiky (CRR) </a:t>
            </a:r>
            <a:endParaRPr lang="cs-CZ" sz="2500" dirty="0"/>
          </a:p>
          <a:p>
            <a:r>
              <a:rPr lang="cs-CZ" sz="2500" dirty="0"/>
              <a:t>= zprostředkující subjekt pro IROP </a:t>
            </a:r>
          </a:p>
          <a:p>
            <a:pPr lvl="0" fontAlgn="base"/>
            <a:r>
              <a:rPr lang="cs-CZ" sz="2500" dirty="0"/>
              <a:t>konzultace, závěrečné ověření způsobilosti vybraných žádostí o podporu, kontroly projektů, kontroly žádostí o platbu, administrace změn, zpracování podkladů pro certifikaci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01263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Bezbariérovost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Nadále také platí, že </a:t>
            </a:r>
            <a:r>
              <a:rPr lang="cs-CZ" b="1" dirty="0"/>
              <a:t>veškeré výstupy </a:t>
            </a:r>
            <a:r>
              <a:rPr lang="cs-CZ" dirty="0"/>
              <a:t>projektu musí být </a:t>
            </a:r>
            <a:r>
              <a:rPr lang="cs-CZ" b="1" dirty="0"/>
              <a:t>bezbariérově dostupné</a:t>
            </a:r>
            <a:r>
              <a:rPr lang="cs-CZ" dirty="0"/>
              <a:t>. Tudíž odborné učebny (popřípadě další výukové prostory), do kterých bude pořízeno vybavení z IROP, </a:t>
            </a:r>
            <a:r>
              <a:rPr lang="cs-CZ" b="1" dirty="0"/>
              <a:t>musí splňovat základní požadavek bezbariérovosti</a:t>
            </a:r>
            <a:r>
              <a:rPr lang="cs-CZ" dirty="0"/>
              <a:t>, kterým je </a:t>
            </a:r>
            <a:r>
              <a:rPr lang="cs-CZ" b="1" dirty="0"/>
              <a:t>zajištění bezbariérové toalety </a:t>
            </a:r>
            <a:r>
              <a:rPr lang="cs-CZ" dirty="0"/>
              <a:t>a </a:t>
            </a:r>
            <a:r>
              <a:rPr lang="cs-CZ" b="1" dirty="0"/>
              <a:t>umožnění volného pohybu osob na vozíku od vstupu do budovy po vstup do učebny </a:t>
            </a:r>
            <a:r>
              <a:rPr lang="cs-CZ" dirty="0"/>
              <a:t>(prostor) podpořené z IROP.  </a:t>
            </a:r>
          </a:p>
          <a:p>
            <a:r>
              <a:rPr lang="cs-CZ" dirty="0"/>
              <a:t>Pokud </a:t>
            </a:r>
            <a:r>
              <a:rPr lang="cs-CZ" b="1" dirty="0"/>
              <a:t>je zařízení </a:t>
            </a:r>
            <a:r>
              <a:rPr lang="cs-CZ" dirty="0"/>
              <a:t>již </a:t>
            </a:r>
            <a:r>
              <a:rPr lang="cs-CZ" b="1" dirty="0"/>
              <a:t>bezbariérově dostupné</a:t>
            </a:r>
            <a:r>
              <a:rPr lang="cs-CZ" dirty="0"/>
              <a:t>, je </a:t>
            </a:r>
            <a:r>
              <a:rPr lang="cs-CZ" b="1" dirty="0"/>
              <a:t>nutné</a:t>
            </a:r>
            <a:r>
              <a:rPr lang="cs-CZ" dirty="0"/>
              <a:t> tento stav </a:t>
            </a:r>
            <a:r>
              <a:rPr lang="cs-CZ" b="1" dirty="0"/>
              <a:t>popsat ve Studii proveditelnosti</a:t>
            </a:r>
            <a:r>
              <a:rPr lang="cs-CZ" dirty="0"/>
              <a:t>. Pokud zařízení bezbariérové </a:t>
            </a:r>
            <a:r>
              <a:rPr lang="cs-CZ" b="1" dirty="0"/>
              <a:t>není</a:t>
            </a:r>
            <a:r>
              <a:rPr lang="cs-CZ" dirty="0"/>
              <a:t>, je ve Studii proveditelnosti nutné </a:t>
            </a:r>
            <a:r>
              <a:rPr lang="cs-CZ" b="1" dirty="0"/>
              <a:t>popsat</a:t>
            </a:r>
            <a:r>
              <a:rPr lang="cs-CZ" dirty="0"/>
              <a:t>, </a:t>
            </a:r>
            <a:r>
              <a:rPr lang="cs-CZ" b="1" dirty="0"/>
              <a:t>jak bude </a:t>
            </a:r>
            <a:r>
              <a:rPr lang="cs-CZ" dirty="0"/>
              <a:t>tato </a:t>
            </a:r>
            <a:r>
              <a:rPr lang="cs-CZ" b="1" dirty="0"/>
              <a:t>bezbariérovost zajištěna </a:t>
            </a:r>
            <a:r>
              <a:rPr lang="cs-CZ" dirty="0"/>
              <a:t>a bezbariérová opatření realizovat. </a:t>
            </a:r>
          </a:p>
          <a:p>
            <a:r>
              <a:rPr lang="cs-CZ" dirty="0"/>
              <a:t>•Výdaje spojené se zajištěním bezbariérovosti jsou způsobilým výdajem v hlavní aktivitě projektu.</a:t>
            </a:r>
          </a:p>
        </p:txBody>
      </p:sp>
    </p:spTree>
    <p:extLst>
      <p:ext uri="{BB962C8B-B14F-4D97-AF65-F5344CB8AC3E}">
        <p14:creationId xmlns:p14="http://schemas.microsoft.com/office/powerpoint/2010/main" val="2197515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4035" y="260477"/>
            <a:ext cx="10058400" cy="1450757"/>
          </a:xfrm>
        </p:spPr>
        <p:txBody>
          <a:bodyPr/>
          <a:lstStyle/>
          <a:p>
            <a:r>
              <a:rPr lang="cs-CZ" dirty="0"/>
              <a:t>Nezpůsobilé výdaje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/>
              <a:t>výdaje spojené s realizací části projektu, která zasahuje mimo území MAS vymezené v integrované strategii CLLD,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/>
              <a:t> výdaje na nákup nemovitostí mezi spojenými osobami vymezenými v § 23 odst. 7 zákona č. 586/1992 Sb., o daních z příjmu, ve znění pozdějších předpisů,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/>
              <a:t> výdaje na nákup nemovitostí nad cenu zjištěnou znaleckým posudkem,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/>
              <a:t> výdaje na nákup pozemku nad stanovený limit 10 % celkových způsobilých výdajů,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/>
              <a:t> výdaje na uzavření kupní smlouvy, popř. smlouvy o smlouvě budoucí kupní, k nákupu nemovitosti,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/>
              <a:t>parkoviště a parkovací místa,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/>
              <a:t> nákup elektroniky a HW bez vazby na klíčové kompetence IROP, odbornou učebnu počítačů nebo kompenzační pomůcky, </a:t>
            </a:r>
          </a:p>
          <a:p>
            <a:pPr marL="0" indent="0">
              <a:buNone/>
            </a:pPr>
            <a:endParaRPr lang="cs-CZ" sz="2600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8610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Nezpůsobilé výdaje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herní prvky,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mobilní učebny bez vazby na oborné učebny pro klíčové kompetence IROP,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výdaje na výstavbu/rekonstrukce a vybavení zařízení bez vazby na hlavní aktivity projektu (např. stávající učebny bez vazby na klíčové kompetence, zázemí pro administrativní a řídící pracovníky),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výdaje na výstavbu/rekonstrukci a vybavení stravovacího zázemí,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výdaje na výstavbu/rekonstrukci a vybavení dopravních a víceúčelových sportovních hřišť,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výdaje na výstavbu/rekonstrukci čističky odpadních vod,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solární panely a další zdroje energie pro provoz stávajících prostorů zařízení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3979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Nezpůsobilé výdaje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výdaje na zateplování a rekonstrukce fasád stávajících budov zařízení (zateplovací systémy jsou způsobilé pouze v části přístavby či nástavby stávající budovy),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výdaje na výměnu oken stávajících budov zařízení (nová okna lze pořídit pouze pro odborné učebny s vazbou na klíčové kompetence IROP dotčené projektem),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výdaje na rekonstrukci střechy stávajících budov zařízení, pokud půdní vestavbou či nástavbou nedošlo k rozšíření odborných učeben s vazbou na klíčové kompetence IROP,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výdaje na výstavbu/rekonstrukci venkovních učeben bez vazeb na klíčové kompetence IROP,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trenažér pro výuku řízení vozidla, prostory pro výuku autoškoly,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výdaje na vyhotovení znaleckého posudku,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poplatky za zápis do katastru nemovitostí, poplatky za vynětí ze zemědělského půdního fondu a lesního půdního fondu, náhrady za omezení vlastnických práv,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30386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Nezpůsobilé výdaje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DPH s nárokem na odpočet nebo její část, pokud žadatel má nárok na odpočet DPH ve smyslu zákona č. 235/2004 Sb., o dani z přidané hodnoty,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úroky z úvěrů, půjček, splátky úvěrů a půjček,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pokuty,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náklady na mzdy, platy, náhrady mezd a platů, ostatní osobní náklady, povinné pojistné hrazené zaměstnavatelem,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200" dirty="0"/>
              <a:t> výdaje na podání žádosti o podporu a poradenství s tím spojené,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výdaje odpovídající svým vymezením účetní kategorii mimořádných nákladů,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jakýkoli výdaj, který zcela zřetelně nesouvisí s činností spolufinancovanou ze strukturálních fondů nebo který není možno doložit písemnými doklady, a další výdaje, u kterých nejsou dodrženy podmínky pro způsobilost výdajů uvedené v tomto dokumentu,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10750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Nezpůsobilé výdaje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manka a škody,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jiné daně (daň z nemovitých věcí, daň darovací, daň dědická apod.),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cla,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výdaje na právní spory vzniklé v souvislosti s projektem, např. výdaje na uhrazení soudního poplatku, pořízení důkazů, právní zastoupení v případě sporu,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běžné provozní a režijní výdaje,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výdaje na audit projektu,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cestovní náhrady,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provize,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03001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Nezpůsobilé výdaje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náklady na vedlejší podporované aktivity, které budou přesahovat 15 % z celkových způsobilých výdajů projektu (v případě rozdělení projektu do etap je pro uznatelnost rozhodující celková výše způsobilých výdajů na vedlejší aktivity za celý projekt),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nákup SW bez vazby na klíčové kompetence IROP, odbornou učebnu počítačů nebo kompenzační pomůcky,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výdaje na bankovní záruky, pojištění, bankovní poplatky,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rezervy na možné budoucí ztráty a dluhy, kurzové ztráty,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odpisy dlouhodobého hmotného a nehmotného majetku,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veškeré výdaje související se smlouvou operativního leasingu (daň, marže pronajímatele, výdaje na refinancování, režijní výdaje, pojišťovací výlohy apod.),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 nájemné za pronájem budovy</a:t>
            </a:r>
            <a:br>
              <a:rPr lang="cs-CZ" sz="2200" dirty="0"/>
            </a:br>
            <a:endParaRPr lang="cs-CZ" sz="22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200" b="1" dirty="0"/>
              <a:t> Způsobilé výdaje jsou uvedeny v aktuálních Specifických pravidlech výzvy č. 68, kap. 3.2.6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93698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Povinné přílohy žádosti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lvl="0" indent="-457200" fontAlgn="base">
              <a:buFont typeface="+mj-lt"/>
              <a:buAutoNum type="arabicPeriod"/>
            </a:pPr>
            <a:r>
              <a:rPr lang="cs-CZ" dirty="0"/>
              <a:t>Plná moc 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cs-CZ" dirty="0"/>
              <a:t>Zadávací a výběrová řízení 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cs-CZ" dirty="0"/>
              <a:t>Doklad o právní subjektivitě (neplatí pro obce)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cs-CZ" dirty="0"/>
              <a:t>Výpis z rejstříku trestů – </a:t>
            </a:r>
            <a:r>
              <a:rPr lang="cs-CZ" dirty="0">
                <a:solidFill>
                  <a:srgbClr val="FF0000"/>
                </a:solidFill>
              </a:rPr>
              <a:t>příloha již zrušena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cs-CZ" dirty="0">
                <a:solidFill>
                  <a:srgbClr val="FF0000"/>
                </a:solidFill>
              </a:rPr>
              <a:t>Studie proveditelnosti !!!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cs-CZ" dirty="0"/>
              <a:t>Doklad o prokázání právních vztahů k majetku, který je předmětem projektu 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cs-CZ" dirty="0"/>
              <a:t>Územní rozhodnutí s nabytím právní moci nebo územní souhlas nebo účinná veřejnoprávní smlouva nahrazující územní řízení 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cs-CZ" dirty="0"/>
              <a:t>Žádost o stavební povolení nebo ohlášení, případně stavební povolení s nabytím právní moci nebo souhlas s provedením ohlášeného stavebního záměru nebo účinná veřejnoprávní smlouva nahrazující stavební povolení</a:t>
            </a:r>
          </a:p>
        </p:txBody>
      </p:sp>
    </p:spTree>
    <p:extLst>
      <p:ext uri="{BB962C8B-B14F-4D97-AF65-F5344CB8AC3E}">
        <p14:creationId xmlns:p14="http://schemas.microsoft.com/office/powerpoint/2010/main" val="13217813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Povinné přílohy žádosti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lvl="0" indent="0" fontAlgn="base">
              <a:buNone/>
            </a:pPr>
            <a:r>
              <a:rPr lang="cs-CZ" dirty="0">
                <a:solidFill>
                  <a:srgbClr val="92D050"/>
                </a:solidFill>
              </a:rPr>
              <a:t>9</a:t>
            </a:r>
            <a:r>
              <a:rPr lang="cs-CZ" sz="7200" dirty="0">
                <a:solidFill>
                  <a:srgbClr val="92D050"/>
                </a:solidFill>
              </a:rPr>
              <a:t>.   </a:t>
            </a:r>
            <a:r>
              <a:rPr lang="cs-CZ" sz="7200" dirty="0"/>
              <a:t>Projektová dokumentace pro vydání stavebního povolení nebo pro ohlášení stavby </a:t>
            </a:r>
          </a:p>
          <a:p>
            <a:pPr marL="0" lvl="0" indent="0" fontAlgn="base">
              <a:buNone/>
            </a:pPr>
            <a:r>
              <a:rPr lang="cs-CZ" sz="7200" dirty="0">
                <a:solidFill>
                  <a:srgbClr val="92D050"/>
                </a:solidFill>
              </a:rPr>
              <a:t>10. </a:t>
            </a:r>
            <a:r>
              <a:rPr lang="cs-CZ" sz="7200" dirty="0"/>
              <a:t>Položkový rozpočet stavby </a:t>
            </a:r>
          </a:p>
          <a:p>
            <a:pPr marL="0" lvl="0" indent="0" fontAlgn="base">
              <a:buNone/>
            </a:pPr>
            <a:r>
              <a:rPr lang="cs-CZ" sz="7200" dirty="0">
                <a:solidFill>
                  <a:srgbClr val="92D050"/>
                </a:solidFill>
              </a:rPr>
              <a:t>11. </a:t>
            </a:r>
            <a:r>
              <a:rPr lang="cs-CZ" sz="7200" dirty="0"/>
              <a:t>Výpočet čistých jiných peněžních příjmů </a:t>
            </a:r>
          </a:p>
          <a:p>
            <a:pPr marL="0" lvl="0" indent="0" fontAlgn="base">
              <a:buNone/>
            </a:pPr>
            <a:r>
              <a:rPr lang="cs-CZ" sz="7200" dirty="0">
                <a:solidFill>
                  <a:srgbClr val="92D050"/>
                </a:solidFill>
              </a:rPr>
              <a:t>12. </a:t>
            </a:r>
            <a:r>
              <a:rPr lang="cs-CZ" sz="7200" dirty="0"/>
              <a:t>Čestné prohlášení o skutečném majiteli</a:t>
            </a:r>
          </a:p>
          <a:p>
            <a:pPr marL="0" lvl="0" indent="0" fontAlgn="base">
              <a:buNone/>
            </a:pPr>
            <a:r>
              <a:rPr lang="cs-CZ" sz="7200" b="1" dirty="0"/>
              <a:t>Aktivita Infrastruktura pro předškolní vzdělávání</a:t>
            </a:r>
          </a:p>
          <a:p>
            <a:pPr marL="0" lvl="0" indent="0" fontAlgn="base">
              <a:buNone/>
            </a:pPr>
            <a:r>
              <a:rPr lang="cs-CZ" sz="7200" dirty="0">
                <a:solidFill>
                  <a:srgbClr val="92D050"/>
                </a:solidFill>
              </a:rPr>
              <a:t>13. </a:t>
            </a:r>
            <a:r>
              <a:rPr lang="cs-CZ" sz="7200" dirty="0"/>
              <a:t>Výpis z Rejstříku škol a školských zařízení</a:t>
            </a:r>
          </a:p>
          <a:p>
            <a:pPr marL="0" lvl="0" indent="0" fontAlgn="base">
              <a:buNone/>
            </a:pPr>
            <a:r>
              <a:rPr lang="cs-CZ" sz="7200" dirty="0">
                <a:solidFill>
                  <a:schemeClr val="accent1"/>
                </a:solidFill>
              </a:rPr>
              <a:t>14</a:t>
            </a:r>
            <a:r>
              <a:rPr lang="cs-CZ" sz="7200" dirty="0"/>
              <a:t>. Stanovisko Krajské hygienické stanice ke kapacitě školy</a:t>
            </a:r>
          </a:p>
          <a:p>
            <a:pPr marL="0" lvl="0" indent="0" fontAlgn="base">
              <a:buNone/>
            </a:pPr>
            <a:r>
              <a:rPr lang="cs-CZ" sz="7200" b="1" dirty="0"/>
              <a:t>Aktivita Infrastruktura základních škol, Infrastruktura středních škol a vyšších odborných škol</a:t>
            </a:r>
          </a:p>
          <a:p>
            <a:pPr marL="0" lvl="0" indent="0" fontAlgn="base">
              <a:buNone/>
            </a:pPr>
            <a:r>
              <a:rPr lang="cs-CZ" sz="7200" dirty="0">
                <a:solidFill>
                  <a:schemeClr val="accent1"/>
                </a:solidFill>
              </a:rPr>
              <a:t>13</a:t>
            </a:r>
            <a:r>
              <a:rPr lang="cs-CZ" sz="7200" dirty="0"/>
              <a:t>. Výpis z Rejstříku škol a školských zařízení</a:t>
            </a:r>
          </a:p>
          <a:p>
            <a:pPr marL="0" lvl="0" indent="0" fontAlgn="base">
              <a:buNone/>
            </a:pPr>
            <a:endParaRPr lang="cs-CZ" dirty="0"/>
          </a:p>
          <a:p>
            <a:pPr marL="0" lvl="0" indent="0" fontAlgn="base">
              <a:buNone/>
            </a:pPr>
            <a:r>
              <a:rPr lang="cs-CZ" dirty="0"/>
              <a:t> </a:t>
            </a:r>
            <a:br>
              <a:rPr lang="cs-CZ" dirty="0"/>
            </a:br>
            <a:br>
              <a:rPr lang="cs-CZ" dirty="0"/>
            </a:br>
            <a:endParaRPr lang="cs-CZ" dirty="0"/>
          </a:p>
          <a:p>
            <a:pPr marL="0" lvl="0" indent="0" fontAlgn="base">
              <a:buNone/>
            </a:pPr>
            <a:endParaRPr lang="cs-CZ" dirty="0"/>
          </a:p>
          <a:p>
            <a:r>
              <a:rPr lang="cs-CZ" dirty="0"/>
              <a:t>	</a:t>
            </a:r>
          </a:p>
          <a:p>
            <a:pPr marL="457200" indent="-457200">
              <a:buFont typeface="+mj-lt"/>
              <a:buAutoNum type="arabicPeriod" startAt="8"/>
            </a:pPr>
            <a:endParaRPr lang="cs-CZ" dirty="0"/>
          </a:p>
          <a:p>
            <a:pPr marL="457200" indent="-457200">
              <a:buFont typeface="+mj-lt"/>
              <a:buAutoNum type="arabicPeriod" startAt="8"/>
            </a:pPr>
            <a:endParaRPr lang="cs-CZ" dirty="0"/>
          </a:p>
          <a:p>
            <a:pPr marL="457200" indent="-457200">
              <a:buFont typeface="+mj-lt"/>
              <a:buAutoNum type="arabicPeriod" startAt="8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87156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Povinné přílohy žádosti 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B388F668-3422-4B6F-AAF0-6A2AA5C1A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Bližší specifikace náležitostí u požadovaných příloh žádosti o dotaci je uvedena pro aktivitu Infrastruktura středních a vyšších </a:t>
            </a:r>
            <a:r>
              <a:rPr lang="cs-CZ" dirty="0" err="1"/>
              <a:t>odborých</a:t>
            </a:r>
            <a:r>
              <a:rPr lang="cs-CZ" dirty="0"/>
              <a:t> škol  v kapitole 3.3.4, pro aktivitu Infrastruktura pro zájmové a neformální í vzdělávání v kapitole  3.4.4, pro aktivitu Infrastruktura základních škol v kapitole 3.2.4, pro aktivitu Infrastruktura pro předškolní vzdělávání v kapitole 3.1.4 ve Specifických pravidlech výzvy č. 68 (verze 1.2, platnost od 3.5.2018) IROP.</a:t>
            </a:r>
          </a:p>
        </p:txBody>
      </p:sp>
    </p:spTree>
    <p:extLst>
      <p:ext uri="{BB962C8B-B14F-4D97-AF65-F5344CB8AC3E}">
        <p14:creationId xmlns:p14="http://schemas.microsoft.com/office/powerpoint/2010/main" val="3958569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NASTAVENÍ VÝZEV CLLD </a:t>
            </a:r>
            <a:endParaRPr lang="cs-CZ" dirty="0"/>
          </a:p>
        </p:txBody>
      </p:sp>
      <p:pic>
        <p:nvPicPr>
          <p:cNvPr id="4" name="Picture 23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26402" y="1846263"/>
            <a:ext cx="6799522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3919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Udržitelnost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5 let od provedení poslední platby příjemci ze strany ŘO IROP </a:t>
            </a:r>
            <a:endParaRPr lang="cs-CZ" dirty="0"/>
          </a:p>
          <a:p>
            <a:r>
              <a:rPr lang="cs-CZ" dirty="0"/>
              <a:t>V době udržitelnosti projektu musí </a:t>
            </a:r>
            <a:r>
              <a:rPr lang="cs-CZ" b="1" dirty="0"/>
              <a:t>veškerý pořízený investiční majetek </a:t>
            </a:r>
            <a:r>
              <a:rPr lang="cs-CZ" dirty="0"/>
              <a:t>sloužit </a:t>
            </a:r>
            <a:r>
              <a:rPr lang="cs-CZ" b="1" dirty="0"/>
              <a:t>pouze k účelu </a:t>
            </a:r>
            <a:r>
              <a:rPr lang="cs-CZ" dirty="0"/>
              <a:t>poskytování stejných služeb a provádění aktivit projektu pro stejné klienty cílové skupiny, </a:t>
            </a:r>
            <a:r>
              <a:rPr lang="cs-CZ" b="1" dirty="0"/>
              <a:t>ke kterým se příjemce zavázal </a:t>
            </a:r>
            <a:r>
              <a:rPr lang="cs-CZ" dirty="0"/>
              <a:t>v žádosti o podporu</a:t>
            </a:r>
          </a:p>
          <a:p>
            <a:r>
              <a:rPr lang="cs-CZ" dirty="0"/>
              <a:t>V době udržitelnosti projektu musí být veškerý pořízený majetek </a:t>
            </a:r>
            <a:r>
              <a:rPr lang="cs-CZ" b="1" dirty="0"/>
              <a:t>evidován</a:t>
            </a:r>
          </a:p>
          <a:p>
            <a:r>
              <a:rPr lang="cs-CZ" dirty="0"/>
              <a:t>V době udržitelnosti bude prováděna kontrola prostřednictvím Zpráv o udržitelnosti projektu, ex-post analýzy rizik a ex-post kontroly. Po dobu udržitelnosti je příjemce </a:t>
            </a:r>
            <a:r>
              <a:rPr lang="cs-CZ" b="1" dirty="0"/>
              <a:t>povinen prokázat </a:t>
            </a:r>
            <a:r>
              <a:rPr lang="cs-CZ" dirty="0"/>
              <a:t>fungování služeb v druhu a kapacitě, kterou určil v žádosti o podporu</a:t>
            </a:r>
          </a:p>
          <a:p>
            <a:pPr lvl="0" fontAlgn="base"/>
            <a:r>
              <a:rPr lang="cs-CZ" dirty="0"/>
              <a:t>V době udržitelnosti musí být </a:t>
            </a:r>
            <a:r>
              <a:rPr lang="cs-CZ" b="1" dirty="0"/>
              <a:t>dodržovány cílové hodnoty indikátorů </a:t>
            </a:r>
            <a:r>
              <a:rPr lang="cs-CZ" dirty="0"/>
              <a:t>stanovené v Rozhodnutí/Stanovení výdajů.  </a:t>
            </a:r>
          </a:p>
          <a:p>
            <a:pPr lvl="0" fontAlgn="base"/>
            <a:r>
              <a:rPr lang="cs-CZ" dirty="0"/>
              <a:t>V </a:t>
            </a:r>
            <a:r>
              <a:rPr lang="cs-CZ" dirty="0" err="1"/>
              <a:t>ZoR</a:t>
            </a:r>
            <a:r>
              <a:rPr lang="cs-CZ" dirty="0"/>
              <a:t> projektu a </a:t>
            </a:r>
            <a:r>
              <a:rPr lang="cs-CZ" dirty="0" err="1"/>
              <a:t>ZoU</a:t>
            </a:r>
            <a:r>
              <a:rPr lang="cs-CZ" dirty="0"/>
              <a:t> projektu příjemce uvádí informace požadované v kapitole 6 Specifických pravidel. </a:t>
            </a:r>
          </a:p>
        </p:txBody>
      </p:sp>
    </p:spTree>
    <p:extLst>
      <p:ext uri="{BB962C8B-B14F-4D97-AF65-F5344CB8AC3E}">
        <p14:creationId xmlns:p14="http://schemas.microsoft.com/office/powerpoint/2010/main" val="8597137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Výběr projektů na MAS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cs-CZ" dirty="0"/>
              <a:t>Doporučení projektů k financování probíhá u projektů, které úspěšně prošly kontrolou přijatelnosti a formálních náležitostí a věcným hodnocením </a:t>
            </a:r>
          </a:p>
          <a:p>
            <a:pPr fontAlgn="base"/>
            <a:r>
              <a:rPr lang="cs-CZ" sz="2800" b="1" dirty="0"/>
              <a:t>Příloha č. 1 - Kritéria formálních náležitostí a přijatelnosti</a:t>
            </a:r>
            <a:br>
              <a:rPr lang="cs-CZ" sz="2800" b="1" dirty="0"/>
            </a:br>
            <a:br>
              <a:rPr lang="cs-CZ" sz="2800" b="1" dirty="0"/>
            </a:br>
            <a:r>
              <a:rPr lang="cs-CZ" sz="2800" b="1" dirty="0"/>
              <a:t>Příloha č. 2 - Kritéria věcného hodnocení</a:t>
            </a:r>
            <a:br>
              <a:rPr lang="cs-CZ" sz="2800" b="1" dirty="0"/>
            </a:br>
            <a:br>
              <a:rPr lang="cs-CZ" sz="2800" b="1" dirty="0"/>
            </a:br>
            <a:r>
              <a:rPr lang="cs-CZ" sz="2800" dirty="0"/>
              <a:t>Provádí Programový výbor </a:t>
            </a:r>
            <a:r>
              <a:rPr lang="cs-CZ" sz="2800" b="1" dirty="0"/>
              <a:t>do 15 pracovních dní </a:t>
            </a:r>
            <a:r>
              <a:rPr lang="cs-CZ" sz="2800" dirty="0"/>
              <a:t>od ukončení věcného hodnocení projektů</a:t>
            </a:r>
          </a:p>
          <a:p>
            <a:pPr lvl="0" fontAlgn="base"/>
            <a:endParaRPr lang="cs-CZ" sz="2800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55499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95086" y="286603"/>
            <a:ext cx="10560594" cy="1450757"/>
          </a:xfrm>
        </p:spPr>
        <p:txBody>
          <a:bodyPr/>
          <a:lstStyle/>
          <a:p>
            <a:r>
              <a:rPr lang="cs-CZ" dirty="0"/>
              <a:t>Závěrečné ověření způsobilosti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95085" y="1845734"/>
            <a:ext cx="11059885" cy="4555066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cs-CZ" dirty="0"/>
              <a:t> </a:t>
            </a:r>
            <a:r>
              <a:rPr lang="pl-PL" dirty="0">
                <a:solidFill>
                  <a:schemeClr val="tx1"/>
                </a:solidFill>
                <a:cs typeface="Times New Roman" panose="02020603050405020304" pitchFamily="18" charset="0"/>
              </a:rPr>
              <a:t>žádost o podporu je podána v předepsané formě</a:t>
            </a:r>
          </a:p>
          <a:p>
            <a:pPr marL="342900" indent="-342900"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pl-PL" dirty="0">
                <a:solidFill>
                  <a:schemeClr val="tx1"/>
                </a:solidFill>
                <a:cs typeface="Times New Roman" panose="02020603050405020304" pitchFamily="18" charset="0"/>
              </a:rPr>
              <a:t>žádost o podporu je podepsána oprávněným zástupcem žadatele</a:t>
            </a:r>
          </a:p>
          <a:p>
            <a:pPr marL="342900" indent="-342900"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pl-PL" dirty="0">
                <a:solidFill>
                  <a:schemeClr val="tx1"/>
                </a:solidFill>
                <a:cs typeface="Times New Roman" panose="02020603050405020304" pitchFamily="18" charset="0"/>
              </a:rPr>
              <a:t>jsou doloženy všechny povinné přílohy a obsahově splňují náležitosti požadované v dokumentaci k výzvě ŘO</a:t>
            </a:r>
          </a:p>
          <a:p>
            <a:pPr marL="342900" indent="-342900"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pl-PL" dirty="0">
                <a:solidFill>
                  <a:schemeClr val="tx1"/>
                </a:solidFill>
                <a:cs typeface="Times New Roman" panose="02020603050405020304" pitchFamily="18" charset="0"/>
              </a:rPr>
              <a:t>projekt je svým zaměřením v souladu s výzvou ŘO</a:t>
            </a:r>
          </a:p>
          <a:p>
            <a:pPr marL="342900" indent="-342900"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pl-PL" b="1" dirty="0">
                <a:solidFill>
                  <a:schemeClr val="tx1"/>
                </a:solidFill>
                <a:cs typeface="Times New Roman" panose="02020603050405020304" pitchFamily="18" charset="0"/>
              </a:rPr>
              <a:t>výsledky </a:t>
            </a:r>
            <a:r>
              <a:rPr lang="pl-PL" b="1" dirty="0">
                <a:solidFill>
                  <a:schemeClr val="tx1"/>
                </a:solidFill>
                <a:cs typeface="Calibri" panose="020F0502020204030204" pitchFamily="34" charset="0"/>
              </a:rPr>
              <a:t>projektu</a:t>
            </a:r>
            <a:r>
              <a:rPr lang="pl-PL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pl-PL" b="1" dirty="0">
                <a:solidFill>
                  <a:schemeClr val="tx1"/>
                </a:solidFill>
                <a:cs typeface="Calibri" panose="020F0502020204030204" pitchFamily="34" charset="0"/>
              </a:rPr>
              <a:t>jsou</a:t>
            </a:r>
            <a:r>
              <a:rPr lang="pl-PL" b="1" dirty="0">
                <a:solidFill>
                  <a:schemeClr val="tx1"/>
                </a:solidFill>
                <a:cs typeface="Times New Roman" panose="02020603050405020304" pitchFamily="18" charset="0"/>
              </a:rPr>
              <a:t> udržitelné</a:t>
            </a:r>
          </a:p>
          <a:p>
            <a:pPr marL="342900" indent="-342900"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pl-PL" dirty="0">
                <a:solidFill>
                  <a:schemeClr val="tx1"/>
                </a:solidFill>
                <a:cs typeface="Times New Roman" panose="02020603050405020304" pitchFamily="18" charset="0"/>
              </a:rPr>
              <a:t>projekt nemá vliv na žádnou z horizontálních priorit IROP (udržitelný rozvoj, rovné příležitosti a zákaz diskriminace, rovnost mužů a žen)</a:t>
            </a:r>
          </a:p>
          <a:p>
            <a:pPr marL="342900" indent="-342900"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pl-PL" b="1" dirty="0">
                <a:solidFill>
                  <a:schemeClr val="tx1"/>
                </a:solidFill>
                <a:cs typeface="Times New Roman" panose="02020603050405020304" pitchFamily="18" charset="0"/>
              </a:rPr>
              <a:t>projekt je v souladu s pravidly veřejné podpory</a:t>
            </a:r>
          </a:p>
          <a:p>
            <a:pPr marL="342900" indent="-342900"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pl-PL" dirty="0">
                <a:solidFill>
                  <a:schemeClr val="tx1"/>
                </a:solidFill>
                <a:cs typeface="Times New Roman" panose="02020603050405020304" pitchFamily="18" charset="0"/>
              </a:rPr>
              <a:t>statutární zástupce žadatele je trestně bezúhonný – </a:t>
            </a:r>
            <a:r>
              <a:rPr lang="pl-PL" dirty="0">
                <a:solidFill>
                  <a:srgbClr val="FF0000"/>
                </a:solidFill>
                <a:cs typeface="Times New Roman" panose="02020603050405020304" pitchFamily="18" charset="0"/>
              </a:rPr>
              <a:t>nenapravitelné</a:t>
            </a:r>
          </a:p>
          <a:p>
            <a:pPr marL="342900" indent="-342900"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pl-PL" b="1" dirty="0">
                <a:solidFill>
                  <a:schemeClr val="tx1"/>
                </a:solidFill>
                <a:cs typeface="Times New Roman" panose="02020603050405020304" pitchFamily="18" charset="0"/>
              </a:rPr>
              <a:t>výdaje na hlavní aktivity projektu odpovídají tržním cenám</a:t>
            </a:r>
          </a:p>
          <a:p>
            <a:pPr marL="342900" indent="-342900"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pl-PL" b="1" dirty="0">
                <a:solidFill>
                  <a:schemeClr val="tx1"/>
                </a:solidFill>
                <a:cs typeface="Times New Roman" panose="02020603050405020304" pitchFamily="18" charset="0"/>
              </a:rPr>
              <a:t>cílové hodnoty indikátorů odpovídají cílům projektu</a:t>
            </a:r>
          </a:p>
          <a:p>
            <a:pPr marL="342900" indent="-342900"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pl-PL" b="1" dirty="0">
                <a:solidFill>
                  <a:schemeClr val="tx1"/>
                </a:solidFill>
                <a:cs typeface="Times New Roman" panose="02020603050405020304" pitchFamily="18" charset="0"/>
              </a:rPr>
              <a:t>žadatel má zajištěnou administrativní, finanční a provozní kapacitu k realizaci a udržitelnosti projektu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49179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7B2D03-FDF0-442A-B2BA-2EFC9542D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Závěrečné ověření způsobilosti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21DF38A-DAE0-40CA-ADA4-60E9B6889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altLang="cs-CZ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minimálně 85 % způsobilých výdajů projektu je zaměřeno na hlavní aktivity projektu</a:t>
            </a:r>
          </a:p>
          <a:p>
            <a:pPr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altLang="cs-CZ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hodnocení eCBA/finanční analýze projekt dosáhne minimálně hodnoty ukazatelů stanovené ve výzvě</a:t>
            </a:r>
          </a:p>
          <a:p>
            <a:pPr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altLang="cs-CZ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 zajistí fyzickou dostupnost anebo bezbariérovost vzdělávacích zařízení</a:t>
            </a:r>
          </a:p>
          <a:p>
            <a:pPr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altLang="cs-CZ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 je v souladu s Dlouhodobým záměrem vzdělávání a rozovje vzdělávací soustavy ČR na období 2015-2020</a:t>
            </a:r>
          </a:p>
          <a:p>
            <a:pPr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altLang="cs-CZ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 je v souladu s akčním plánem vzdělávání (MAP/KAP) – </a:t>
            </a:r>
            <a:r>
              <a:rPr lang="pl-PL" altLang="cs-CZ" sz="1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nenapravitelné</a:t>
            </a:r>
          </a:p>
          <a:p>
            <a:pPr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altLang="cs-CZ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 je zaměřen alespoň na jednu z klíčových kompetencí:</a:t>
            </a:r>
          </a:p>
          <a:p>
            <a:pPr lvl="1">
              <a:spcAft>
                <a:spcPts val="3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pl-PL" altLang="cs-CZ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Komunikace v cizích jazycích</a:t>
            </a:r>
          </a:p>
          <a:p>
            <a:pPr lvl="1">
              <a:spcAft>
                <a:spcPts val="3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pl-PL" altLang="cs-CZ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Technických řemeslných a řemeslných oborů</a:t>
            </a:r>
          </a:p>
          <a:p>
            <a:pPr lvl="1">
              <a:spcAft>
                <a:spcPts val="3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pl-PL" altLang="cs-CZ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Přírodních věd</a:t>
            </a:r>
          </a:p>
          <a:p>
            <a:pPr lvl="1">
              <a:spcAft>
                <a:spcPts val="3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pl-PL" altLang="cs-CZ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Práce s digitálními technologiemi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9891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66057" y="286603"/>
            <a:ext cx="10589623" cy="1450757"/>
          </a:xfrm>
        </p:spPr>
        <p:txBody>
          <a:bodyPr/>
          <a:lstStyle/>
          <a:p>
            <a:r>
              <a:rPr lang="cs-CZ" dirty="0"/>
              <a:t>Závěrečné ověření způsobilosti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6057" y="1932820"/>
            <a:ext cx="10589623" cy="4023360"/>
          </a:xfrm>
        </p:spPr>
        <p:txBody>
          <a:bodyPr/>
          <a:lstStyle/>
          <a:p>
            <a:pPr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alt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 splňuje minimální požadavky pro konektivitu školy a připojení k internetu</a:t>
            </a:r>
          </a:p>
          <a:p>
            <a:pPr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alt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 není zaměřen na výstavbu nové školy – </a:t>
            </a:r>
            <a:r>
              <a:rPr lang="pl-PL" altLang="cs-C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nenapravitelné</a:t>
            </a:r>
          </a:p>
          <a:p>
            <a:pPr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alt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 nepodporuje opatření, která vedou k diskriminaci a segregaci marginalizovaných skupin, jako jsou romské děti a žáci a další děti a žáci s potřebou podpůrných opatření (děti a žáci se zdravotním postižením, zdravotním znevýhodněním a se sociálním znevýhodněním)</a:t>
            </a:r>
          </a:p>
          <a:p>
            <a:pPr>
              <a:spcAft>
                <a:spcPts val="3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pl-PL" alt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 nezískal podporu z Národního fondu pro podporu ZŠ a MŠ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3829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Děkujeme za pozornost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dirty="0"/>
              <a:t>Kontakty: </a:t>
            </a:r>
          </a:p>
          <a:p>
            <a:endParaRPr lang="cs-CZ" u="sng" dirty="0"/>
          </a:p>
          <a:p>
            <a:r>
              <a:rPr lang="cs-CZ" b="1" dirty="0">
                <a:solidFill>
                  <a:schemeClr val="tx1"/>
                </a:solidFill>
              </a:rPr>
              <a:t>Michaela Lelková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GSM 607 </a:t>
            </a:r>
            <a:r>
              <a:rPr lang="cs-CZ">
                <a:solidFill>
                  <a:schemeClr val="tx1"/>
                </a:solidFill>
              </a:rPr>
              <a:t>868 580,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E-mail: michaela.lelkova@centrum.cz </a:t>
            </a:r>
            <a:br>
              <a:rPr lang="cs-CZ" dirty="0">
                <a:solidFill>
                  <a:schemeClr val="tx1"/>
                </a:solidFill>
              </a:rPr>
            </a:br>
            <a:br>
              <a:rPr lang="cs-CZ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Mgr. Libor Mojžíš </a:t>
            </a:r>
            <a:r>
              <a:rPr lang="cs-CZ" dirty="0">
                <a:solidFill>
                  <a:schemeClr val="tx1"/>
                </a:solidFill>
              </a:rPr>
              <a:t>- projektový manažer SCLLD (IROP) a MAP II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GSM 603 163 561,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E-mail: mojzis.zernov@gmail.com </a:t>
            </a:r>
          </a:p>
          <a:p>
            <a:pPr marL="0" indent="0">
              <a:buNone/>
            </a:pP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369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PRAVIDLA PRO ŽADATELE A PŘÍJEMCE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Obecná pravidla </a:t>
            </a:r>
          </a:p>
          <a:p>
            <a:r>
              <a:rPr lang="cs-CZ" i="1" dirty="0"/>
              <a:t>(závazná pro všechny specifické cíle a výzvy) </a:t>
            </a:r>
            <a:r>
              <a:rPr lang="cs-CZ" u="sng" dirty="0"/>
              <a:t>http://irop.mmr.cz</a:t>
            </a:r>
            <a:endParaRPr lang="cs-CZ" dirty="0"/>
          </a:p>
          <a:p>
            <a:r>
              <a:rPr lang="cs-CZ" dirty="0"/>
              <a:t> </a:t>
            </a:r>
          </a:p>
          <a:p>
            <a:r>
              <a:rPr lang="cs-CZ" b="1" dirty="0"/>
              <a:t>Specifická pravidla </a:t>
            </a:r>
          </a:p>
          <a:p>
            <a:r>
              <a:rPr lang="cs-CZ" i="1" dirty="0"/>
              <a:t>(pro každou výzvu samostatný dokument) http://irop.mmr.cz</a:t>
            </a:r>
            <a:endParaRPr lang="cs-CZ" dirty="0"/>
          </a:p>
          <a:p>
            <a:r>
              <a:rPr lang="cs-CZ" dirty="0"/>
              <a:t>• podporované aktivity, způsobilé výdaje, kritéria pro závěrečné ověření způsobilosti, povinné přílohy </a:t>
            </a:r>
          </a:p>
        </p:txBody>
      </p:sp>
    </p:spTree>
    <p:extLst>
      <p:ext uri="{BB962C8B-B14F-4D97-AF65-F5344CB8AC3E}">
        <p14:creationId xmlns:p14="http://schemas.microsoft.com/office/powerpoint/2010/main" val="2463775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UPOZORNĚNÍ PRO ŽADATELE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>
              <a:buFont typeface="Arial" panose="020B0604020202020204" pitchFamily="34" charset="0"/>
              <a:buChar char="•"/>
            </a:pPr>
            <a:r>
              <a:rPr lang="cs-CZ" dirty="0"/>
              <a:t>Realizace projektu </a:t>
            </a:r>
            <a:r>
              <a:rPr lang="cs-CZ" b="1" dirty="0"/>
              <a:t>nesmí</a:t>
            </a:r>
            <a:r>
              <a:rPr lang="cs-CZ" dirty="0"/>
              <a:t> být ukončena před podáním žádosti o podporu. </a:t>
            </a:r>
          </a:p>
          <a:p>
            <a:pPr lvl="0" fontAlgn="base">
              <a:buFont typeface="Arial" panose="020B0604020202020204" pitchFamily="34" charset="0"/>
              <a:buChar char="•"/>
            </a:pPr>
            <a:r>
              <a:rPr lang="cs-CZ" dirty="0"/>
              <a:t>Etapy projektu mohou být </a:t>
            </a:r>
            <a:r>
              <a:rPr lang="cs-CZ" b="1" dirty="0"/>
              <a:t>minimálně</a:t>
            </a:r>
            <a:r>
              <a:rPr lang="cs-CZ" dirty="0"/>
              <a:t> tříměsíční. </a:t>
            </a:r>
          </a:p>
          <a:p>
            <a:pPr lvl="0" fontAlgn="base">
              <a:buFont typeface="Arial" panose="020B0604020202020204" pitchFamily="34" charset="0"/>
              <a:buChar char="•"/>
            </a:pPr>
            <a:r>
              <a:rPr lang="cs-CZ" dirty="0"/>
              <a:t>Pozorně pročíst </a:t>
            </a:r>
            <a:r>
              <a:rPr lang="cs-CZ" b="1" dirty="0"/>
              <a:t>Podmínky</a:t>
            </a:r>
            <a:r>
              <a:rPr lang="cs-CZ" dirty="0"/>
              <a:t> Rozhodnutí o poskytnutí dotace. </a:t>
            </a:r>
          </a:p>
          <a:p>
            <a:pPr lvl="0" fontAlgn="base">
              <a:buFont typeface="Arial" panose="020B0604020202020204" pitchFamily="34" charset="0"/>
              <a:buChar char="•"/>
            </a:pPr>
            <a:r>
              <a:rPr lang="cs-CZ" dirty="0"/>
              <a:t>Postupovat nejen v souladu se specifickými pravidly, ale také s </a:t>
            </a:r>
            <a:r>
              <a:rPr lang="cs-CZ" b="1" dirty="0"/>
              <a:t>Obecnými pravidly </a:t>
            </a:r>
            <a:r>
              <a:rPr lang="cs-CZ" dirty="0"/>
              <a:t>pro žadatele a příjemce a textem </a:t>
            </a:r>
            <a:r>
              <a:rPr lang="cs-CZ" b="1" dirty="0"/>
              <a:t>výzvy MAS</a:t>
            </a:r>
            <a:r>
              <a:rPr lang="cs-CZ" dirty="0"/>
              <a:t>. </a:t>
            </a:r>
          </a:p>
          <a:p>
            <a:pPr lvl="0" fontAlgn="base">
              <a:buFont typeface="Arial" panose="020B0604020202020204" pitchFamily="34" charset="0"/>
              <a:buChar char="•"/>
            </a:pPr>
            <a:r>
              <a:rPr lang="cs-CZ" dirty="0"/>
              <a:t>Žádosti o podporu </a:t>
            </a:r>
            <a:r>
              <a:rPr lang="cs-CZ" b="1" dirty="0"/>
              <a:t>finalizovat </a:t>
            </a:r>
            <a:r>
              <a:rPr lang="cs-CZ" dirty="0"/>
              <a:t>v IS KP14+ dříve než v posledních hodinách před ukončením příjmu žádostí ve výzvě. 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cs-CZ" dirty="0"/>
              <a:t>Nutné doložit všechny relevantní </a:t>
            </a:r>
            <a:r>
              <a:rPr lang="cs-CZ" b="1" dirty="0"/>
              <a:t>povinné přílohy </a:t>
            </a:r>
            <a:r>
              <a:rPr lang="cs-CZ" dirty="0"/>
              <a:t>k žádosti.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230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 fontScale="90000"/>
          </a:bodyPr>
          <a:lstStyle/>
          <a:p>
            <a:br>
              <a:rPr lang="cs-CZ" b="1" dirty="0"/>
            </a:br>
            <a:br>
              <a:rPr lang="cs-CZ" b="1" dirty="0"/>
            </a:br>
            <a:r>
              <a:rPr lang="cs-CZ" sz="4000" b="1" dirty="0"/>
              <a:t> </a:t>
            </a:r>
            <a:br>
              <a:rPr lang="cs-CZ" dirty="0"/>
            </a:br>
            <a:r>
              <a:rPr lang="cs-CZ" dirty="0"/>
              <a:t> </a:t>
            </a:r>
            <a:r>
              <a:rPr lang="cs-CZ" sz="4900" b="1" dirty="0"/>
              <a:t>7</a:t>
            </a:r>
            <a:r>
              <a:rPr lang="cs-CZ" sz="4900" dirty="0"/>
              <a:t>. </a:t>
            </a:r>
            <a:r>
              <a:rPr lang="cs-CZ" sz="4900" b="1" dirty="0"/>
              <a:t>Výzva MAS MUM– IROP – </a:t>
            </a:r>
            <a:r>
              <a:rPr lang="cs-CZ" sz="4000" b="1" dirty="0"/>
              <a:t>Infrastruktura ve vzdělávání </a:t>
            </a:r>
            <a:endParaRPr lang="cs-CZ" sz="40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fontAlgn="base"/>
            <a:r>
              <a:rPr lang="cs-CZ" dirty="0">
                <a:solidFill>
                  <a:schemeClr val="tx1"/>
                </a:solidFill>
              </a:rPr>
              <a:t>Vyhlášení výzvy</a:t>
            </a:r>
            <a:r>
              <a:rPr lang="cs-CZ" b="1" dirty="0">
                <a:solidFill>
                  <a:schemeClr val="tx1"/>
                </a:solidFill>
              </a:rPr>
              <a:t>: 21.6.2019</a:t>
            </a:r>
          </a:p>
          <a:p>
            <a:pPr lvl="0" fontAlgn="base"/>
            <a:r>
              <a:rPr lang="cs-CZ" dirty="0">
                <a:solidFill>
                  <a:schemeClr val="tx1"/>
                </a:solidFill>
              </a:rPr>
              <a:t>Příjem žádostí: </a:t>
            </a:r>
            <a:r>
              <a:rPr lang="cs-CZ" b="1" dirty="0">
                <a:solidFill>
                  <a:schemeClr val="tx1"/>
                </a:solidFill>
              </a:rPr>
              <a:t>21.6.2019</a:t>
            </a:r>
            <a:endParaRPr lang="cs-CZ" dirty="0">
              <a:solidFill>
                <a:schemeClr val="tx1"/>
              </a:solidFill>
            </a:endParaRPr>
          </a:p>
          <a:p>
            <a:pPr lvl="0" fontAlgn="base"/>
            <a:r>
              <a:rPr lang="cs-CZ" dirty="0">
                <a:solidFill>
                  <a:schemeClr val="tx1"/>
                </a:solidFill>
              </a:rPr>
              <a:t>Kolová výzva: hodnocení projektů po ukončení příjmu žádostí </a:t>
            </a:r>
          </a:p>
          <a:p>
            <a:pPr lvl="0" fontAlgn="base"/>
            <a:r>
              <a:rPr lang="cs-CZ" dirty="0">
                <a:solidFill>
                  <a:schemeClr val="tx1"/>
                </a:solidFill>
              </a:rPr>
              <a:t>Datum zahájení realizace projektu: 	</a:t>
            </a:r>
            <a:r>
              <a:rPr lang="cs-CZ" b="1" dirty="0">
                <a:solidFill>
                  <a:schemeClr val="tx1"/>
                </a:solidFill>
              </a:rPr>
              <a:t>nejdříve 1.1. 2014 </a:t>
            </a:r>
            <a:endParaRPr lang="cs-CZ" dirty="0">
              <a:solidFill>
                <a:schemeClr val="tx1"/>
              </a:solidFill>
            </a:endParaRPr>
          </a:p>
          <a:p>
            <a:pPr lvl="0" fontAlgn="base"/>
            <a:r>
              <a:rPr lang="cs-CZ" dirty="0">
                <a:solidFill>
                  <a:schemeClr val="tx1"/>
                </a:solidFill>
              </a:rPr>
              <a:t>Datum ukončení realizace projektu:  </a:t>
            </a:r>
            <a:r>
              <a:rPr lang="cs-CZ" b="1" dirty="0">
                <a:solidFill>
                  <a:schemeClr val="tx1"/>
                </a:solidFill>
              </a:rPr>
              <a:t>do 30.09.2020</a:t>
            </a:r>
            <a:endParaRPr lang="cs-CZ" dirty="0">
              <a:solidFill>
                <a:schemeClr val="tx1"/>
              </a:solidFill>
            </a:endParaRPr>
          </a:p>
          <a:p>
            <a:pPr lvl="0" fontAlgn="base"/>
            <a:r>
              <a:rPr lang="cs-CZ" dirty="0">
                <a:solidFill>
                  <a:schemeClr val="tx1"/>
                </a:solidFill>
              </a:rPr>
              <a:t>Realizace projektu nesmí být ukončena před podáním žádosti v MS </a:t>
            </a:r>
          </a:p>
          <a:p>
            <a:pPr lvl="0" fontAlgn="base"/>
            <a:r>
              <a:rPr lang="cs-CZ" dirty="0">
                <a:solidFill>
                  <a:schemeClr val="tx1"/>
                </a:solidFill>
              </a:rPr>
              <a:t>Alokace výzvy MAS:  </a:t>
            </a:r>
            <a:r>
              <a:rPr lang="cs-CZ" b="1" dirty="0">
                <a:solidFill>
                  <a:schemeClr val="tx1"/>
                </a:solidFill>
              </a:rPr>
              <a:t> 6 mil.</a:t>
            </a:r>
            <a:endParaRPr lang="cs-CZ" dirty="0">
              <a:solidFill>
                <a:schemeClr val="tx1"/>
              </a:solidFill>
            </a:endParaRPr>
          </a:p>
          <a:p>
            <a:pPr lvl="0" fontAlgn="base"/>
            <a:r>
              <a:rPr lang="cs-CZ" dirty="0">
                <a:solidFill>
                  <a:schemeClr val="tx1"/>
                </a:solidFill>
              </a:rPr>
              <a:t>Struktura financování: 	</a:t>
            </a:r>
            <a:r>
              <a:rPr lang="cs-CZ" b="1" dirty="0">
                <a:solidFill>
                  <a:schemeClr val="tx1"/>
                </a:solidFill>
              </a:rPr>
              <a:t>95% EFRR + 5% žadatel   </a:t>
            </a:r>
            <a:endParaRPr lang="cs-CZ" dirty="0">
              <a:solidFill>
                <a:schemeClr val="tx1"/>
              </a:solidFill>
            </a:endParaRPr>
          </a:p>
          <a:p>
            <a:pPr lvl="0" fontAlgn="base"/>
            <a:r>
              <a:rPr lang="cs-CZ" dirty="0">
                <a:solidFill>
                  <a:schemeClr val="tx1"/>
                </a:solidFill>
              </a:rPr>
              <a:t>Území realizace: území MAS vymezené ve schválené strategii CLLD - http://www.masmum.cz/mas-1/nas-region/</a:t>
            </a:r>
            <a:br>
              <a:rPr lang="cs-CZ" dirty="0">
                <a:solidFill>
                  <a:schemeClr val="tx1"/>
                </a:solidFill>
              </a:rPr>
            </a:b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009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 </a:t>
            </a:r>
            <a:r>
              <a:rPr lang="cs-CZ" sz="6600" b="1" dirty="0"/>
              <a:t>2</a:t>
            </a:r>
            <a:r>
              <a:rPr lang="cs-CZ" sz="6600" dirty="0"/>
              <a:t>. </a:t>
            </a:r>
            <a:r>
              <a:rPr lang="cs-CZ" sz="6600" b="1" dirty="0"/>
              <a:t>Výzva MAS MUM– IROP – </a:t>
            </a:r>
            <a:r>
              <a:rPr lang="cs-CZ" b="1" dirty="0"/>
              <a:t>Infrastruktura ve vzdělávání </a:t>
            </a:r>
            <a:r>
              <a:rPr lang="cs-CZ" dirty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cs-CZ" dirty="0"/>
          </a:p>
          <a:p>
            <a:r>
              <a:rPr lang="cs-CZ" b="1" u="sng" dirty="0"/>
              <a:t>Specifický cíl IROP: </a:t>
            </a:r>
            <a:br>
              <a:rPr lang="cs-CZ" b="1" dirty="0"/>
            </a:br>
            <a:endParaRPr lang="cs-CZ" dirty="0"/>
          </a:p>
          <a:p>
            <a:r>
              <a:rPr lang="cs-CZ" dirty="0"/>
              <a:t> 4.1 Posílení komunitně vedeného místního rozvoje za účelem zvýšení kvality života ve venkovských oblastech a aktivizace místního potenciálu	</a:t>
            </a:r>
          </a:p>
          <a:p>
            <a:r>
              <a:rPr lang="cs-CZ" b="1" u="sng" dirty="0"/>
              <a:t>Číslo výzvy ŘO IROP:</a:t>
            </a:r>
            <a:br>
              <a:rPr lang="cs-CZ" u="sng" dirty="0"/>
            </a:br>
            <a:br>
              <a:rPr lang="cs-CZ" u="sng" dirty="0"/>
            </a:br>
            <a:r>
              <a:rPr lang="cs-CZ" dirty="0"/>
              <a:t> 68. výzva IROP - ZVYŠOVÁNÍ KVALITY A DOSTUPNOSTI INFRASTRUKTURY PRO VZDĚLÁVÁNÍ A CELOŽIVOTNÍ UČENÍ - INTEGROVANÉ PROJEKTY CLLD - SC 4.1	</a:t>
            </a:r>
          </a:p>
          <a:p>
            <a:br>
              <a:rPr lang="cs-CZ" dirty="0"/>
            </a:br>
            <a:r>
              <a:rPr lang="cs-CZ" dirty="0"/>
              <a:t> </a:t>
            </a:r>
            <a:r>
              <a:rPr lang="cs-CZ" b="1" u="sng" dirty="0"/>
              <a:t>Opatření integrované strategie :</a:t>
            </a:r>
            <a:r>
              <a:rPr lang="cs-CZ" dirty="0"/>
              <a:t>	</a:t>
            </a:r>
          </a:p>
          <a:p>
            <a:r>
              <a:rPr lang="cs-CZ" dirty="0"/>
              <a:t> IROP 05: 4.1.2 Rekonstrukce školních budov a adaptace učeben	</a:t>
            </a:r>
          </a:p>
          <a:p>
            <a:br>
              <a:rPr lang="cs-CZ" b="1" dirty="0"/>
            </a:br>
            <a:r>
              <a:rPr lang="cs-CZ" b="1" dirty="0"/>
              <a:t>Celková výše způsobilých výdajů:</a:t>
            </a:r>
          </a:p>
          <a:p>
            <a:r>
              <a:rPr lang="cs-CZ" dirty="0"/>
              <a:t>Minimální výše celkových způsobilých výdajů projektu: </a:t>
            </a:r>
            <a:r>
              <a:rPr lang="cs-CZ" dirty="0">
                <a:solidFill>
                  <a:srgbClr val="FF0000"/>
                </a:solidFill>
              </a:rPr>
              <a:t>200.000,-Kč</a:t>
            </a:r>
          </a:p>
          <a:p>
            <a:r>
              <a:rPr lang="cs-CZ" dirty="0"/>
              <a:t>Maximální výše celkových způsobilých výdajů projektu: </a:t>
            </a:r>
            <a:r>
              <a:rPr lang="cs-CZ" dirty="0">
                <a:solidFill>
                  <a:srgbClr val="FF0000"/>
                </a:solidFill>
              </a:rPr>
              <a:t>2.000.000,- Kč	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0546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Oprávnění žadatelé/příjemci podpory: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800" b="1" dirty="0"/>
              <a:t>Společné pro všechny aktivity:</a:t>
            </a:r>
          </a:p>
          <a:p>
            <a:r>
              <a:rPr lang="cs-CZ" sz="1800" dirty="0"/>
              <a:t>- kraje, organizace zřizované nebo zakládané kraji, obce, organizace zřizované nebo zakládané obcemi, nestátní neziskové organizace, církve, církevní organizace, organizační složky státu, příspěvkové organizace organizačních složek státu</a:t>
            </a:r>
          </a:p>
          <a:p>
            <a:r>
              <a:rPr lang="cs-CZ" sz="1800" b="1" dirty="0"/>
              <a:t>Aktivita pro předškolní vzdělávání:</a:t>
            </a:r>
          </a:p>
          <a:p>
            <a:r>
              <a:rPr lang="cs-CZ" sz="1800" dirty="0"/>
              <a:t>- školy a školská zařízení v oblasti předškolního vzdělávání</a:t>
            </a:r>
          </a:p>
          <a:p>
            <a:r>
              <a:rPr lang="cs-CZ" sz="1800" dirty="0"/>
              <a:t>- další subjekty podílející se na realizaci </a:t>
            </a:r>
            <a:r>
              <a:rPr lang="cs-CZ" sz="1800" dirty="0" err="1"/>
              <a:t>vzdělávácích</a:t>
            </a:r>
            <a:r>
              <a:rPr lang="cs-CZ" sz="1800" dirty="0"/>
              <a:t> aktivit v oblasti předškolního vzdělávání a péče o děti </a:t>
            </a:r>
          </a:p>
          <a:p>
            <a:r>
              <a:rPr lang="cs-CZ" sz="1800" b="1" dirty="0"/>
              <a:t>Aktivita Infrastruktura základních škol:</a:t>
            </a:r>
          </a:p>
          <a:p>
            <a:r>
              <a:rPr lang="cs-CZ" sz="1800" dirty="0"/>
              <a:t>- školy a školská zařízení v oblasti základního vzdělávání</a:t>
            </a:r>
          </a:p>
          <a:p>
            <a:r>
              <a:rPr lang="cs-CZ" sz="1800" dirty="0"/>
              <a:t>- další subjekty podílející se na realizaci vzdělávacích aktivit</a:t>
            </a:r>
          </a:p>
        </p:txBody>
      </p:sp>
    </p:spTree>
    <p:extLst>
      <p:ext uri="{BB962C8B-B14F-4D97-AF65-F5344CB8AC3E}">
        <p14:creationId xmlns:p14="http://schemas.microsoft.com/office/powerpoint/2010/main" val="1177145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DEDEBC-3F66-441C-AC4E-7442CE082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Oprávnění žadatelé/příjemci podpory: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E7F4893-2FD0-4A08-B6F9-1D1FBED35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Aktivita Infrastruktura středních škol a vyšších odborných škol:</a:t>
            </a:r>
          </a:p>
          <a:p>
            <a:r>
              <a:rPr lang="cs-CZ" dirty="0"/>
              <a:t>- školy a školská zařízení v oblasti středního vzdělávání a vyšší odborné školy</a:t>
            </a:r>
          </a:p>
          <a:p>
            <a:r>
              <a:rPr lang="cs-CZ" dirty="0"/>
              <a:t>- další subjekty podílející se na realizaci vzdělávacích aktivit</a:t>
            </a:r>
          </a:p>
          <a:p>
            <a:r>
              <a:rPr lang="cs-CZ" b="1" dirty="0"/>
              <a:t>Aktivita Infrastruktura pro zájmové a neformální vzdělávání:</a:t>
            </a:r>
          </a:p>
          <a:p>
            <a:r>
              <a:rPr lang="cs-CZ" dirty="0"/>
              <a:t>- školy a školská zařízení v oblasti předškolního , základního a středního vzdělávání a vyšší odborné školy</a:t>
            </a:r>
          </a:p>
          <a:p>
            <a:r>
              <a:rPr lang="cs-CZ" dirty="0"/>
              <a:t>- další subjekty podílející se na realizaci vzdělávacích aktivit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92336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Override1.xml><?xml version="1.0" encoding="utf-8"?>
<a:themeOverride xmlns:a="http://schemas.openxmlformats.org/drawingml/2006/main">
  <a:clrScheme name="Retrospektiva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1086</TotalTime>
  <Words>2746</Words>
  <Application>Microsoft Office PowerPoint</Application>
  <PresentationFormat>Širokoúhlá obrazovka</PresentationFormat>
  <Paragraphs>273</Paragraphs>
  <Slides>35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40" baseType="lpstr">
      <vt:lpstr>Arial</vt:lpstr>
      <vt:lpstr>Calibri</vt:lpstr>
      <vt:lpstr>Calibri Light</vt:lpstr>
      <vt:lpstr>Times New Roman</vt:lpstr>
      <vt:lpstr>Retrospektiva</vt:lpstr>
      <vt:lpstr>SEMINÁŘ PRO ŽADATELE 4. VÝZVA IROP –Infrastruktura ve vzdělávání </vt:lpstr>
      <vt:lpstr>ROLE MMR, MAS a CRR </vt:lpstr>
      <vt:lpstr>NASTAVENÍ VÝZEV CLLD </vt:lpstr>
      <vt:lpstr>PRAVIDLA PRO ŽADATELE A PŘÍJEMCE </vt:lpstr>
      <vt:lpstr>UPOZORNĚNÍ PRO ŽADATELE </vt:lpstr>
      <vt:lpstr>     7. Výzva MAS MUM– IROP – Infrastruktura ve vzdělávání </vt:lpstr>
      <vt:lpstr> 2. Výzva MAS MUM– IROP – Infrastruktura ve vzdělávání  </vt:lpstr>
      <vt:lpstr>Oprávnění žadatelé/příjemci podpory: </vt:lpstr>
      <vt:lpstr>Oprávnění žadatelé/příjemci podpory: </vt:lpstr>
      <vt:lpstr>Typy podporovaných projektů </vt:lpstr>
      <vt:lpstr>Typy podporovaných projektů </vt:lpstr>
      <vt:lpstr>Typy podporovaných projektů</vt:lpstr>
      <vt:lpstr>Typy podporovaných projektů</vt:lpstr>
      <vt:lpstr>Podporované aktivity</vt:lpstr>
      <vt:lpstr>Podporované aktivity</vt:lpstr>
      <vt:lpstr>Podporované aktivity</vt:lpstr>
      <vt:lpstr>Podporované aktivity</vt:lpstr>
      <vt:lpstr>Vedlejší aktivity projektu – max 15% CV</vt:lpstr>
      <vt:lpstr>Pořízení vybavení</vt:lpstr>
      <vt:lpstr>Bezbariérovost</vt:lpstr>
      <vt:lpstr>Nezpůsobilé výdaje </vt:lpstr>
      <vt:lpstr>Nezpůsobilé výdaje </vt:lpstr>
      <vt:lpstr>Nezpůsobilé výdaje </vt:lpstr>
      <vt:lpstr>Nezpůsobilé výdaje </vt:lpstr>
      <vt:lpstr>Nezpůsobilé výdaje </vt:lpstr>
      <vt:lpstr>Nezpůsobilé výdaje </vt:lpstr>
      <vt:lpstr>Povinné přílohy žádosti </vt:lpstr>
      <vt:lpstr>Povinné přílohy žádosti </vt:lpstr>
      <vt:lpstr>Povinné přílohy žádosti </vt:lpstr>
      <vt:lpstr>Udržitelnost</vt:lpstr>
      <vt:lpstr>Výběr projektů na MAS </vt:lpstr>
      <vt:lpstr>Závěrečné ověření způsobilosti</vt:lpstr>
      <vt:lpstr>Závěrečné ověření způsobilosti</vt:lpstr>
      <vt:lpstr>Závěrečné ověření způsobilosti</vt:lpstr>
      <vt:lpstr>Děkujeme za pozornost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PRO ŽADATELE 2. VÝZVA IROP – NEFORMÁLNÍ VZDĚLÁVÁNÍ</dc:title>
  <dc:creator>Martina Lorencová</dc:creator>
  <cp:lastModifiedBy>Libor Mojžíš</cp:lastModifiedBy>
  <cp:revision>92</cp:revision>
  <dcterms:created xsi:type="dcterms:W3CDTF">2017-10-03T06:32:05Z</dcterms:created>
  <dcterms:modified xsi:type="dcterms:W3CDTF">2019-07-11T10:16:11Z</dcterms:modified>
</cp:coreProperties>
</file>